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355" r:id="rId4"/>
    <p:sldId id="354" r:id="rId5"/>
    <p:sldId id="347" r:id="rId6"/>
    <p:sldId id="343" r:id="rId7"/>
    <p:sldId id="330" r:id="rId8"/>
    <p:sldId id="290" r:id="rId9"/>
    <p:sldId id="348" r:id="rId10"/>
    <p:sldId id="323" r:id="rId11"/>
    <p:sldId id="356" r:id="rId12"/>
    <p:sldId id="357" r:id="rId13"/>
    <p:sldId id="339" r:id="rId14"/>
    <p:sldId id="322" r:id="rId15"/>
    <p:sldId id="331" r:id="rId16"/>
    <p:sldId id="307" r:id="rId17"/>
    <p:sldId id="335" r:id="rId18"/>
    <p:sldId id="349" r:id="rId19"/>
    <p:sldId id="336" r:id="rId20"/>
    <p:sldId id="303" r:id="rId21"/>
    <p:sldId id="317" r:id="rId22"/>
    <p:sldId id="350" r:id="rId23"/>
    <p:sldId id="308" r:id="rId24"/>
    <p:sldId id="346" r:id="rId25"/>
    <p:sldId id="312" r:id="rId26"/>
    <p:sldId id="351" r:id="rId27"/>
    <p:sldId id="305" r:id="rId28"/>
    <p:sldId id="306" r:id="rId29"/>
    <p:sldId id="321" r:id="rId30"/>
    <p:sldId id="309" r:id="rId31"/>
    <p:sldId id="35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FE8C87-7343-4FC9-ACAE-697E6DFBB4B6}" name="Matt Adey" initials="MA" userId="S::Matt.Adey@newark-sherwooddc.gov.uk::bb1aace4-d98c-4f1c-b2bb-94ecfe4b851f" providerId="AD"/>
  <p188:author id="{E4B0549D-5A76-3714-30C1-1EB0C474ED54}" name="Andrew Weaver" initials="AW" userId="S::Andrew.Weaver@newark-sherwooddc.gov.uk::d6688004-2c6d-459d-814b-e38d69db2b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  <a:srgbClr val="ECF3FA"/>
    <a:srgbClr val="DEEAF6"/>
    <a:srgbClr val="FFCCFF"/>
    <a:srgbClr val="FFFFB7"/>
    <a:srgbClr val="92DEDC"/>
    <a:srgbClr val="1AB69C"/>
    <a:srgbClr val="159788"/>
    <a:srgbClr val="0DD7CD"/>
    <a:srgbClr val="23BD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4032" autoAdjust="0"/>
  </p:normalViewPr>
  <p:slideViewPr>
    <p:cSldViewPr snapToGrid="0">
      <p:cViewPr varScale="1">
        <p:scale>
          <a:sx n="103" d="100"/>
          <a:sy n="103" d="100"/>
        </p:scale>
        <p:origin x="4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35C4-BB9E-4A81-B582-7BE5B8450884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1862D-9D80-4196-96F1-529259F54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5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1862D-9D80-4196-96F1-529259F545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19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1862D-9D80-4196-96F1-529259F545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0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8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8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83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46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0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3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2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67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40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9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45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41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22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7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6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24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402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5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8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5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7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862D-9D80-4196-96F1-529259F545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6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5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0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F59A8F8-ADC6-401C-83FE-1703170D9E2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67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35A3-E193-5D55-63F1-8A1A42117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9C043-94FC-42CD-5F13-858E03F1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DD02-D776-5633-2BEA-C9825006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A95F-70FB-D9BE-7043-8D8F85F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0C3E-0097-545E-79B6-985B29E1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0FA5-0DCF-FDAE-9D61-C6C03D20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AC19C-0E7A-80FD-19A1-405A7DBE2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D6D6-AE5F-2606-DD95-E6D5B91A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4BCE-D4F4-7BC8-3BCE-2C14222E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60D0A-600D-570C-6949-60A3A96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77F90-7A82-0FE8-01E0-0116F7363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A04FB-2A82-E046-5E02-315159BBF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889B-6FDD-BA3B-37B0-F40E66F5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3B9D-08D2-2916-36F0-58CD5CEF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DA83-537C-C1CD-0686-399D6E0D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1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814306"/>
            <a:ext cx="11430000" cy="914400"/>
          </a:xfrm>
        </p:spPr>
        <p:txBody>
          <a:bodyPr rtlCol="0" anchor="b" anchorCtr="0">
            <a:normAutofit/>
          </a:bodyPr>
          <a:lstStyle>
            <a:lvl1pPr algn="ctr">
              <a:defRPr sz="44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016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 Right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 rtlCol="0">
            <a:noAutofit/>
          </a:bodyPr>
          <a:lstStyle>
            <a:lvl1pPr>
              <a:defRPr sz="30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74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2"/>
            <a:ext cx="4572000" cy="4166519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24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rtlCol="0" anchor="b">
            <a:normAutofit/>
          </a:bodyPr>
          <a:lstStyle>
            <a:lvl1pPr algn="ctr">
              <a:defRPr sz="30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42432"/>
            <a:ext cx="10515600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9B4D6141-35CF-451D-BD01-FA735BAA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B322DFCF-90C7-4DBE-B29A-947503AA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F48A038F-FA3F-4515-8D04-97EF22E6581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8155636C-869C-4098-B5E6-7A6B4DB8B61D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0E4F1004-DF67-4659-A9F6-7B088CCA24A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DE817514-787F-46B1-BA14-6DC30B01333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19517BB1-651A-4460-87CD-207F8060759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9C651D90-C3D5-4EDB-BE84-CFAF352CB56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8" name="Freeform: Shape 36">
                <a:extLst>
                  <a:ext uri="{FF2B5EF4-FFF2-40B4-BE49-F238E27FC236}">
                    <a16:creationId xmlns:a16="http://schemas.microsoft.com/office/drawing/2014/main" id="{DD986C4F-FAF9-4E46-AC0A-06859698AD6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4338AACE-9CB3-4730-AE6B-8898D1E4D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34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1829525"/>
            <a:ext cx="10505786" cy="433791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305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2060002"/>
            <a:ext cx="10515311" cy="328003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37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4848" y="4864608"/>
            <a:ext cx="4709160" cy="36576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01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rtlCol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grpSp>
        <p:nvGrpSpPr>
          <p:cNvPr id="38" name="Bottom Right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2" name="Freeform: Shape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3" name="Freeform: Shape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147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B4FB-014C-16F6-EE01-5D49FF3A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1962-C755-8A23-EB00-359A6E59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E8444-9F53-708A-1677-AB2A8542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92BD-5DE6-4A65-6BF0-E9D44032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5BA09-F83E-E019-2A55-FBC9BFA5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94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 rtlCol="0"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8" name="Freeform: Shape 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891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for Product 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842" y="2115954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9163" y="2111548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1C09E-D15F-45A5-B238-7BCA8F4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484" y="2129173"/>
            <a:ext cx="1828800" cy="2743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0" name="Online Image Placeholder 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en-GB" noProof="0" dirty="0"/>
              <a:t>Icon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Online Image Placeholder 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en-GB" noProof="0" dirty="0"/>
              <a:t>Icon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Online Image Placeholder 28">
            <a:extLst>
              <a:ext uri="{FF2B5EF4-FFF2-40B4-BE49-F238E27FC236}">
                <a16:creationId xmlns:a16="http://schemas.microsoft.com/office/drawing/2014/main" id="{4E80734C-00E1-4859-9CBC-72F685ED3ECA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751576" y="2423160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en-GB" noProof="0" dirty="0"/>
              <a:t>Icon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2BCDF99A-2A2D-450C-A2EC-855BF8CF3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6944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944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2" name="Online Image Placeholder 28">
            <a:extLst>
              <a:ext uri="{FF2B5EF4-FFF2-40B4-BE49-F238E27FC236}">
                <a16:creationId xmlns:a16="http://schemas.microsoft.com/office/drawing/2014/main" id="{A4C3FC1B-B692-43CB-A148-E1C8F5215715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7964424" y="2459736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en-GB" noProof="0" dirty="0"/>
              <a:t>Icon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F67F147-F73B-41A8-BDE9-C0362A249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3216" y="33558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216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Online Image Placeholder 28">
            <a:extLst>
              <a:ext uri="{FF2B5EF4-FFF2-40B4-BE49-F238E27FC236}">
                <a16:creationId xmlns:a16="http://schemas.microsoft.com/office/drawing/2014/main" id="{FE385F6E-CA59-470E-B2EE-A9275BD02513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0085832" y="2459736"/>
            <a:ext cx="685800" cy="685800"/>
          </a:xfrm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rtl="0"/>
            <a:r>
              <a:rPr lang="en-GB" noProof="0" dirty="0"/>
              <a:t>Icon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ED597C6A-309C-4388-AD51-3CA4C7D322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0344" y="3359348"/>
            <a:ext cx="1645920" cy="310896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4FAEDD7A-7EFF-4683-B485-0E7C891E8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0344" y="3721516"/>
            <a:ext cx="1645920" cy="832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260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ADD 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ADD 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ADD 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2469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 rtlCol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4448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800" y="2505075"/>
            <a:ext cx="3483864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12" name="Bottom Right">
            <a:extLst>
              <a:ext uri="{FF2B5EF4-FFF2-40B4-BE49-F238E27FC236}">
                <a16:creationId xmlns:a16="http://schemas.microsoft.com/office/drawing/2014/main" id="{1667A1E8-3018-4001-B0FE-0B4326132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13" name="Graphic 157">
              <a:extLst>
                <a:ext uri="{FF2B5EF4-FFF2-40B4-BE49-F238E27FC236}">
                  <a16:creationId xmlns:a16="http://schemas.microsoft.com/office/drawing/2014/main" id="{5AFF63E6-DC17-46C3-B823-1137AE86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5" name="Freeform: Shape 24">
                <a:extLst>
                  <a:ext uri="{FF2B5EF4-FFF2-40B4-BE49-F238E27FC236}">
                    <a16:creationId xmlns:a16="http://schemas.microsoft.com/office/drawing/2014/main" id="{337E26D2-F396-484E-B772-EDD11744E222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:a16="http://schemas.microsoft.com/office/drawing/2014/main" id="{7BD51612-9C68-492F-8EDA-AC9CD665B42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:a16="http://schemas.microsoft.com/office/drawing/2014/main" id="{E200DEED-F771-4E37-B642-842E84B1043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BBD781A-81EA-4C52-B45D-365CF3F5138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731704AC-9126-464E-93BF-913A8724D55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E9C4B9D4-017F-48C9-83EE-067D4C23D56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1" name="Freeform: Shape 36">
                <a:extLst>
                  <a:ext uri="{FF2B5EF4-FFF2-40B4-BE49-F238E27FC236}">
                    <a16:creationId xmlns:a16="http://schemas.microsoft.com/office/drawing/2014/main" id="{A2549C88-4C09-431B-A746-6BB8F330F56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09360BE-E702-4312-BDC3-0EE6422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35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2963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963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156" y="168116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50507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7350" y="1700213"/>
            <a:ext cx="2514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77350" y="2524125"/>
            <a:ext cx="2514600" cy="3474720"/>
          </a:xfrm>
        </p:spPr>
        <p:txBody>
          <a:bodyPr rtlCol="0"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51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rtlCol="0" anchor="b" anchorCtr="0">
            <a:normAutofit/>
          </a:bodyPr>
          <a:lstStyle>
            <a:lvl1pPr>
              <a:defRPr sz="30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8272" y="2084832"/>
            <a:ext cx="4572000" cy="4134993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1263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 rtlCol="0">
            <a:noAutofit/>
          </a:bodyPr>
          <a:lstStyle>
            <a:lvl1pPr>
              <a:defRPr sz="360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4105656"/>
            <a:ext cx="2552700" cy="2066071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434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4956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6349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20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5DAD-733E-BB31-C4E3-E4E75E6B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9C21E-83F6-093E-3DCF-3890A6FB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F7D8D-6D21-195A-E772-F69B47CE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309E-0843-297B-D316-9C2E5790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8341F-6082-495E-0058-ADA13077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96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7537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28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2C21-D436-C3BF-0E31-1F282CDE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C1F4-D067-A688-48D5-A62CEB6EF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6EA59-03E9-7B15-753E-5CFACEADC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02C92-8018-2E8F-4291-B57FA3F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D2CC9-AAC4-9540-B321-BEA2BE43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5BC58-D209-D714-7AEA-12BB529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FBB3-ACA1-4745-C119-A9D19CA7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431C9-0388-50B1-FF0B-FDA5614A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5EF93-4AEE-1D7F-9B5D-923D160F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5765D-ECEC-8B0B-B456-09E3E5A55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05A8E-5EF2-8772-0C52-8EE066B3E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9F4BB-94C4-AFC6-A4AF-61E8673D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CB497-5A2F-62D8-B865-47AD7289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A458B-47A1-44B9-CA0D-5CFBB08E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ECB6-CB85-5A9E-3F0A-D1A4A193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1BD17-20DB-059C-B517-CE79A574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2E6B-B3DD-AA87-35C1-857C168D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73961-E5F4-BFC0-4709-C7999191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5B9CD-AA82-4246-B9F7-FC563757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6BB8E-5FC8-6FC6-1061-D2C9758C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113DA-B521-8276-B3DE-163CD326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3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E1D9-5135-AA0C-F66B-692CA91A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FBD7-2AEC-9692-40F8-BE016809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FD48C-D64E-827D-1C4B-E5323771B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DB8AB-3610-E4D2-B804-D494CF71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30E2C-5DDE-5933-F2CF-3F337A99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D676B-8AA8-DCB9-A43E-12D1534B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F44F-6EB5-852E-3837-3B0A1F45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CB786-7D59-3AA9-6CD6-5808BF689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9340F-B2DC-4FC4-A7D5-5AA0111FC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C245E-1EA9-C2FC-5A47-A18234A8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E45BB-210F-E1A1-AD68-AF9B1D11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8CDB2-EA04-6FAB-D5F8-B24FA91C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4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F6F2D-2874-D838-823B-365CCC19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F4C95-160E-D2E1-2E7F-4E41472A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E186-4D5C-9085-206C-AD19618C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B608-FDB5-4229-9761-53BC40969272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D17F5-92F5-4951-15DC-0E0B05453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8-7CF3-1A32-8CFB-42620B618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4425-92B0-43D4-9D36-4CE470029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868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152">
          <p15:clr>
            <a:srgbClr val="547EBF"/>
          </p15:clr>
        </p15:guide>
        <p15:guide id="6" orient="horz" pos="4080">
          <p15:clr>
            <a:srgbClr val="547EBF"/>
          </p15:clr>
        </p15:guide>
        <p15:guide id="10" pos="1920">
          <p15:clr>
            <a:srgbClr val="547EBF"/>
          </p15:clr>
        </p15:guide>
        <p15:guide id="12" pos="5736">
          <p15:clr>
            <a:srgbClr val="547EBF"/>
          </p15:clr>
        </p15:guide>
        <p15:guide id="15" pos="5112">
          <p15:clr>
            <a:srgbClr val="9FCC3B"/>
          </p15:clr>
        </p15:guide>
        <p15:guide id="16" pos="2544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0.pn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1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3.pn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2.jp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8.png"/><Relationship Id="rId4" Type="http://schemas.openxmlformats.org/officeDocument/2006/relationships/image" Target="../media/image2.jp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0.png"/><Relationship Id="rId4" Type="http://schemas.openxmlformats.org/officeDocument/2006/relationships/image" Target="../media/image2.jp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3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2.jp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HjPFlo6ajY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4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-wYV6uJTdi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2.jp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jpg"/><Relationship Id="rId4" Type="http://schemas.openxmlformats.org/officeDocument/2006/relationships/image" Target="../media/image1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2.jpg"/><Relationship Id="rId7" Type="http://schemas.openxmlformats.org/officeDocument/2006/relationships/image" Target="../media/image103.jpe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2.jpeg"/><Relationship Id="rId11" Type="http://schemas.openxmlformats.org/officeDocument/2006/relationships/image" Target="../media/image3.pn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.png"/><Relationship Id="rId9" Type="http://schemas.openxmlformats.org/officeDocument/2006/relationships/image" Target="../media/image10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image" Target="../media/image2.jp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3.png"/><Relationship Id="rId15" Type="http://schemas.openxmlformats.org/officeDocument/2006/relationships/image" Target="../media/image117.png"/><Relationship Id="rId10" Type="http://schemas.openxmlformats.org/officeDocument/2006/relationships/image" Target="../media/image112.jpeg"/><Relationship Id="rId4" Type="http://schemas.openxmlformats.org/officeDocument/2006/relationships/image" Target="../media/image1.pn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9.png"/><Relationship Id="rId117" Type="http://schemas.openxmlformats.org/officeDocument/2006/relationships/image" Target="../media/image229.png"/><Relationship Id="rId21" Type="http://schemas.openxmlformats.org/officeDocument/2006/relationships/image" Target="../media/image134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63" Type="http://schemas.openxmlformats.org/officeDocument/2006/relationships/image" Target="../media/image176.png"/><Relationship Id="rId68" Type="http://schemas.openxmlformats.org/officeDocument/2006/relationships/image" Target="../media/image181.png"/><Relationship Id="rId84" Type="http://schemas.openxmlformats.org/officeDocument/2006/relationships/image" Target="../media/image197.png"/><Relationship Id="rId89" Type="http://schemas.openxmlformats.org/officeDocument/2006/relationships/image" Target="../media/image202.png"/><Relationship Id="rId112" Type="http://schemas.openxmlformats.org/officeDocument/2006/relationships/image" Target="../media/image225.png"/><Relationship Id="rId16" Type="http://schemas.openxmlformats.org/officeDocument/2006/relationships/image" Target="../media/image129.png"/><Relationship Id="rId107" Type="http://schemas.openxmlformats.org/officeDocument/2006/relationships/image" Target="../media/image220.png"/><Relationship Id="rId11" Type="http://schemas.openxmlformats.org/officeDocument/2006/relationships/image" Target="../media/image124.png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53" Type="http://schemas.openxmlformats.org/officeDocument/2006/relationships/image" Target="../media/image166.png"/><Relationship Id="rId58" Type="http://schemas.openxmlformats.org/officeDocument/2006/relationships/image" Target="../media/image171.png"/><Relationship Id="rId74" Type="http://schemas.openxmlformats.org/officeDocument/2006/relationships/image" Target="../media/image187.png"/><Relationship Id="rId79" Type="http://schemas.openxmlformats.org/officeDocument/2006/relationships/image" Target="../media/image192.png"/><Relationship Id="rId102" Type="http://schemas.openxmlformats.org/officeDocument/2006/relationships/image" Target="../media/image215.png"/><Relationship Id="rId5" Type="http://schemas.openxmlformats.org/officeDocument/2006/relationships/image" Target="../media/image118.png"/><Relationship Id="rId90" Type="http://schemas.openxmlformats.org/officeDocument/2006/relationships/image" Target="../media/image203.png"/><Relationship Id="rId95" Type="http://schemas.openxmlformats.org/officeDocument/2006/relationships/image" Target="../media/image208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64" Type="http://schemas.openxmlformats.org/officeDocument/2006/relationships/image" Target="../media/image177.png"/><Relationship Id="rId69" Type="http://schemas.openxmlformats.org/officeDocument/2006/relationships/image" Target="../media/image182.png"/><Relationship Id="rId113" Type="http://schemas.openxmlformats.org/officeDocument/2006/relationships/image" Target="../media/image226.png"/><Relationship Id="rId80" Type="http://schemas.openxmlformats.org/officeDocument/2006/relationships/image" Target="../media/image193.png"/><Relationship Id="rId85" Type="http://schemas.openxmlformats.org/officeDocument/2006/relationships/image" Target="../media/image198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Relationship Id="rId59" Type="http://schemas.openxmlformats.org/officeDocument/2006/relationships/image" Target="../media/image172.png"/><Relationship Id="rId103" Type="http://schemas.openxmlformats.org/officeDocument/2006/relationships/image" Target="../media/image216.png"/><Relationship Id="rId108" Type="http://schemas.openxmlformats.org/officeDocument/2006/relationships/image" Target="../media/image221.png"/><Relationship Id="rId54" Type="http://schemas.openxmlformats.org/officeDocument/2006/relationships/image" Target="../media/image167.png"/><Relationship Id="rId70" Type="http://schemas.openxmlformats.org/officeDocument/2006/relationships/image" Target="../media/image183.png"/><Relationship Id="rId75" Type="http://schemas.openxmlformats.org/officeDocument/2006/relationships/image" Target="../media/image188.png"/><Relationship Id="rId91" Type="http://schemas.openxmlformats.org/officeDocument/2006/relationships/image" Target="../media/image204.png"/><Relationship Id="rId96" Type="http://schemas.openxmlformats.org/officeDocument/2006/relationships/image" Target="../media/image2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49" Type="http://schemas.openxmlformats.org/officeDocument/2006/relationships/image" Target="../media/image162.png"/><Relationship Id="rId114" Type="http://schemas.openxmlformats.org/officeDocument/2006/relationships/image" Target="../media/image227.png"/><Relationship Id="rId10" Type="http://schemas.openxmlformats.org/officeDocument/2006/relationships/image" Target="../media/image123.png"/><Relationship Id="rId31" Type="http://schemas.openxmlformats.org/officeDocument/2006/relationships/image" Target="../media/image144.png"/><Relationship Id="rId44" Type="http://schemas.openxmlformats.org/officeDocument/2006/relationships/image" Target="../media/image157.png"/><Relationship Id="rId52" Type="http://schemas.openxmlformats.org/officeDocument/2006/relationships/image" Target="../media/image165.png"/><Relationship Id="rId60" Type="http://schemas.openxmlformats.org/officeDocument/2006/relationships/image" Target="../media/image173.png"/><Relationship Id="rId65" Type="http://schemas.openxmlformats.org/officeDocument/2006/relationships/image" Target="../media/image178.png"/><Relationship Id="rId73" Type="http://schemas.openxmlformats.org/officeDocument/2006/relationships/image" Target="../media/image186.png"/><Relationship Id="rId78" Type="http://schemas.openxmlformats.org/officeDocument/2006/relationships/image" Target="../media/image191.png"/><Relationship Id="rId81" Type="http://schemas.openxmlformats.org/officeDocument/2006/relationships/image" Target="../media/image194.png"/><Relationship Id="rId86" Type="http://schemas.openxmlformats.org/officeDocument/2006/relationships/image" Target="../media/image199.png"/><Relationship Id="rId94" Type="http://schemas.openxmlformats.org/officeDocument/2006/relationships/image" Target="../media/image207.png"/><Relationship Id="rId99" Type="http://schemas.openxmlformats.org/officeDocument/2006/relationships/image" Target="../media/image212.png"/><Relationship Id="rId101" Type="http://schemas.openxmlformats.org/officeDocument/2006/relationships/image" Target="../media/image214.png"/><Relationship Id="rId4" Type="http://schemas.openxmlformats.org/officeDocument/2006/relationships/image" Target="../media/image2.jpg"/><Relationship Id="rId9" Type="http://schemas.openxmlformats.org/officeDocument/2006/relationships/image" Target="../media/image122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9" Type="http://schemas.openxmlformats.org/officeDocument/2006/relationships/image" Target="../media/image152.png"/><Relationship Id="rId109" Type="http://schemas.openxmlformats.org/officeDocument/2006/relationships/image" Target="../media/image222.png"/><Relationship Id="rId34" Type="http://schemas.openxmlformats.org/officeDocument/2006/relationships/image" Target="../media/image147.png"/><Relationship Id="rId50" Type="http://schemas.openxmlformats.org/officeDocument/2006/relationships/image" Target="../media/image163.png"/><Relationship Id="rId55" Type="http://schemas.openxmlformats.org/officeDocument/2006/relationships/image" Target="../media/image168.png"/><Relationship Id="rId76" Type="http://schemas.openxmlformats.org/officeDocument/2006/relationships/image" Target="../media/image189.png"/><Relationship Id="rId97" Type="http://schemas.openxmlformats.org/officeDocument/2006/relationships/image" Target="../media/image210.png"/><Relationship Id="rId104" Type="http://schemas.openxmlformats.org/officeDocument/2006/relationships/image" Target="../media/image217.png"/><Relationship Id="rId7" Type="http://schemas.openxmlformats.org/officeDocument/2006/relationships/image" Target="../media/image120.png"/><Relationship Id="rId71" Type="http://schemas.openxmlformats.org/officeDocument/2006/relationships/image" Target="../media/image184.png"/><Relationship Id="rId92" Type="http://schemas.openxmlformats.org/officeDocument/2006/relationships/image" Target="../media/image205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142.png"/><Relationship Id="rId24" Type="http://schemas.openxmlformats.org/officeDocument/2006/relationships/image" Target="../media/image137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66" Type="http://schemas.openxmlformats.org/officeDocument/2006/relationships/image" Target="../media/image179.png"/><Relationship Id="rId87" Type="http://schemas.openxmlformats.org/officeDocument/2006/relationships/image" Target="../media/image200.png"/><Relationship Id="rId110" Type="http://schemas.openxmlformats.org/officeDocument/2006/relationships/image" Target="../media/image223.png"/><Relationship Id="rId115" Type="http://schemas.openxmlformats.org/officeDocument/2006/relationships/image" Target="../media/image228.png"/><Relationship Id="rId61" Type="http://schemas.openxmlformats.org/officeDocument/2006/relationships/image" Target="../media/image174.png"/><Relationship Id="rId82" Type="http://schemas.openxmlformats.org/officeDocument/2006/relationships/image" Target="../media/image195.png"/><Relationship Id="rId19" Type="http://schemas.openxmlformats.org/officeDocument/2006/relationships/image" Target="../media/image132.png"/><Relationship Id="rId14" Type="http://schemas.openxmlformats.org/officeDocument/2006/relationships/image" Target="../media/image127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56" Type="http://schemas.openxmlformats.org/officeDocument/2006/relationships/image" Target="../media/image169.png"/><Relationship Id="rId77" Type="http://schemas.openxmlformats.org/officeDocument/2006/relationships/image" Target="../media/image190.png"/><Relationship Id="rId100" Type="http://schemas.openxmlformats.org/officeDocument/2006/relationships/image" Target="../media/image213.png"/><Relationship Id="rId105" Type="http://schemas.openxmlformats.org/officeDocument/2006/relationships/image" Target="../media/image218.png"/><Relationship Id="rId8" Type="http://schemas.openxmlformats.org/officeDocument/2006/relationships/image" Target="../media/image121.png"/><Relationship Id="rId51" Type="http://schemas.openxmlformats.org/officeDocument/2006/relationships/image" Target="../media/image164.png"/><Relationship Id="rId72" Type="http://schemas.openxmlformats.org/officeDocument/2006/relationships/image" Target="../media/image185.png"/><Relationship Id="rId93" Type="http://schemas.openxmlformats.org/officeDocument/2006/relationships/image" Target="../media/image206.png"/><Relationship Id="rId98" Type="http://schemas.openxmlformats.org/officeDocument/2006/relationships/image" Target="../media/image211.png"/><Relationship Id="rId3" Type="http://schemas.openxmlformats.org/officeDocument/2006/relationships/image" Target="../media/image1.png"/><Relationship Id="rId25" Type="http://schemas.openxmlformats.org/officeDocument/2006/relationships/image" Target="../media/image138.png"/><Relationship Id="rId46" Type="http://schemas.openxmlformats.org/officeDocument/2006/relationships/image" Target="../media/image159.png"/><Relationship Id="rId67" Type="http://schemas.openxmlformats.org/officeDocument/2006/relationships/image" Target="../media/image180.png"/><Relationship Id="rId116" Type="http://schemas.openxmlformats.org/officeDocument/2006/relationships/image" Target="../media/image3.png"/><Relationship Id="rId20" Type="http://schemas.openxmlformats.org/officeDocument/2006/relationships/image" Target="../media/image133.png"/><Relationship Id="rId41" Type="http://schemas.openxmlformats.org/officeDocument/2006/relationships/image" Target="../media/image154.png"/><Relationship Id="rId62" Type="http://schemas.openxmlformats.org/officeDocument/2006/relationships/image" Target="../media/image175.png"/><Relationship Id="rId83" Type="http://schemas.openxmlformats.org/officeDocument/2006/relationships/image" Target="../media/image196.png"/><Relationship Id="rId88" Type="http://schemas.openxmlformats.org/officeDocument/2006/relationships/image" Target="../media/image201.png"/><Relationship Id="rId111" Type="http://schemas.openxmlformats.org/officeDocument/2006/relationships/image" Target="../media/image224.png"/><Relationship Id="rId15" Type="http://schemas.openxmlformats.org/officeDocument/2006/relationships/image" Target="../media/image128.png"/><Relationship Id="rId36" Type="http://schemas.openxmlformats.org/officeDocument/2006/relationships/image" Target="../media/image149.png"/><Relationship Id="rId57" Type="http://schemas.openxmlformats.org/officeDocument/2006/relationships/image" Target="../media/image170.png"/><Relationship Id="rId106" Type="http://schemas.openxmlformats.org/officeDocument/2006/relationships/image" Target="../media/image2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jpeg"/><Relationship Id="rId13" Type="http://schemas.openxmlformats.org/officeDocument/2006/relationships/image" Target="../media/image240.png"/><Relationship Id="rId3" Type="http://schemas.openxmlformats.org/officeDocument/2006/relationships/image" Target="../media/image1.png"/><Relationship Id="rId7" Type="http://schemas.openxmlformats.org/officeDocument/2006/relationships/image" Target="../media/image235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4.jpeg"/><Relationship Id="rId11" Type="http://schemas.openxmlformats.org/officeDocument/2006/relationships/image" Target="../media/image239.jpeg"/><Relationship Id="rId5" Type="http://schemas.openxmlformats.org/officeDocument/2006/relationships/image" Target="../media/image233.jpeg"/><Relationship Id="rId10" Type="http://schemas.openxmlformats.org/officeDocument/2006/relationships/image" Target="../media/image238.jpeg"/><Relationship Id="rId4" Type="http://schemas.openxmlformats.org/officeDocument/2006/relationships/image" Target="../media/image2.jpg"/><Relationship Id="rId9" Type="http://schemas.openxmlformats.org/officeDocument/2006/relationships/image" Target="../media/image237.jpe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jpe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42.jpe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1.jpeg"/><Relationship Id="rId11" Type="http://schemas.openxmlformats.org/officeDocument/2006/relationships/image" Target="../media/image246.jpeg"/><Relationship Id="rId5" Type="http://schemas.openxmlformats.org/officeDocument/2006/relationships/image" Target="../media/image3.png"/><Relationship Id="rId10" Type="http://schemas.openxmlformats.org/officeDocument/2006/relationships/image" Target="../media/image245.jpeg"/><Relationship Id="rId4" Type="http://schemas.openxmlformats.org/officeDocument/2006/relationships/image" Target="../media/image2.jpg"/><Relationship Id="rId9" Type="http://schemas.openxmlformats.org/officeDocument/2006/relationships/image" Target="../media/image2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2.png"/><Relationship Id="rId5" Type="http://schemas.openxmlformats.org/officeDocument/2006/relationships/image" Target="../media/image248.png"/><Relationship Id="rId10" Type="http://schemas.openxmlformats.org/officeDocument/2006/relationships/image" Target="../media/image251.png"/><Relationship Id="rId4" Type="http://schemas.openxmlformats.org/officeDocument/2006/relationships/image" Target="../media/image2.jpg"/><Relationship Id="rId9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4.png"/><Relationship Id="rId11" Type="http://schemas.openxmlformats.org/officeDocument/2006/relationships/image" Target="../media/image257.png"/><Relationship Id="rId5" Type="http://schemas.openxmlformats.org/officeDocument/2006/relationships/image" Target="../media/image253.png"/><Relationship Id="rId15" Type="http://schemas.openxmlformats.org/officeDocument/2006/relationships/image" Target="../media/image261.png"/><Relationship Id="rId10" Type="http://schemas.openxmlformats.org/officeDocument/2006/relationships/image" Target="../media/image256.png"/><Relationship Id="rId4" Type="http://schemas.openxmlformats.org/officeDocument/2006/relationships/image" Target="../media/image2.jp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jpeg"/><Relationship Id="rId3" Type="http://schemas.openxmlformats.org/officeDocument/2006/relationships/image" Target="../media/image1.png"/><Relationship Id="rId7" Type="http://schemas.openxmlformats.org/officeDocument/2006/relationships/hyperlink" Target="mailto:nottsenquiries@veolia.co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69.png"/><Relationship Id="rId4" Type="http://schemas.openxmlformats.org/officeDocument/2006/relationships/image" Target="../media/image2.jpg"/><Relationship Id="rId9" Type="http://schemas.openxmlformats.org/officeDocument/2006/relationships/image" Target="../media/image2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271.png"/><Relationship Id="rId12" Type="http://schemas.openxmlformats.org/officeDocument/2006/relationships/image" Target="../media/image27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image" Target="../media/image273.png"/><Relationship Id="rId5" Type="http://schemas.openxmlformats.org/officeDocument/2006/relationships/image" Target="../media/image3.png"/><Relationship Id="rId15" Type="http://schemas.openxmlformats.org/officeDocument/2006/relationships/hyperlink" Target="mailto:Environmental.Services@newark-sherwooddc.gov.uk" TargetMode="External"/><Relationship Id="rId10" Type="http://schemas.openxmlformats.org/officeDocument/2006/relationships/image" Target="../media/image99.png"/><Relationship Id="rId4" Type="http://schemas.openxmlformats.org/officeDocument/2006/relationships/image" Target="../media/image2.jpg"/><Relationship Id="rId9" Type="http://schemas.openxmlformats.org/officeDocument/2006/relationships/image" Target="../media/image272.png"/><Relationship Id="rId14" Type="http://schemas.openxmlformats.org/officeDocument/2006/relationships/image" Target="../media/image2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11" Type="http://schemas.openxmlformats.org/officeDocument/2006/relationships/image" Target="../media/image3.pn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2.jpg"/><Relationship Id="rId9" Type="http://schemas.openxmlformats.org/officeDocument/2006/relationships/image" Target="../media/image39.jpe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2.jp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.pn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3BF22-9EB3-185D-4607-8EA7694EF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9" y="0"/>
            <a:ext cx="12190236" cy="6858000"/>
          </a:xfrm>
          <a:prstGeom prst="rect">
            <a:avLst/>
          </a:prstGeom>
        </p:spPr>
      </p:pic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CD94FCE1-509F-7280-0F9F-CFA121CE64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pic>
        <p:nvPicPr>
          <p:cNvPr id="5" name="Picture 4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D6868E3D-2B12-C81E-5394-A7BB31563A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" y="6516209"/>
            <a:ext cx="12190236" cy="34179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1D4093-F27A-30A8-9677-375A8DD240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022" y="5947782"/>
            <a:ext cx="1346563" cy="498542"/>
          </a:xfrm>
          <a:prstGeom prst="rect">
            <a:avLst/>
          </a:prstGeom>
        </p:spPr>
      </p:pic>
      <p:pic>
        <p:nvPicPr>
          <p:cNvPr id="9" name="Picture Placeholder 51">
            <a:extLst>
              <a:ext uri="{FF2B5EF4-FFF2-40B4-BE49-F238E27FC236}">
                <a16:creationId xmlns:a16="http://schemas.microsoft.com/office/drawing/2014/main" id="{1F40E1B1-0139-ADFA-0D65-16D41B2F4A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63523" y="749805"/>
            <a:ext cx="4498847" cy="2999232"/>
          </a:xfrm>
          <a:prstGeom prst="rect">
            <a:avLst/>
          </a:prstGeom>
        </p:spPr>
      </p:pic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E15D5836-063B-892E-74CA-768E25F4B7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46138" y="749807"/>
            <a:ext cx="4498846" cy="2999231"/>
          </a:xfrm>
          <a:prstGeom prst="rect">
            <a:avLst/>
          </a:prstGeom>
        </p:spPr>
      </p:pic>
      <p:pic>
        <p:nvPicPr>
          <p:cNvPr id="13" name="Picture Placeholder 25">
            <a:extLst>
              <a:ext uri="{FF2B5EF4-FFF2-40B4-BE49-F238E27FC236}">
                <a16:creationId xmlns:a16="http://schemas.microsoft.com/office/drawing/2014/main" id="{1A5245C7-4580-8649-5FD7-33E12DF965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300" y="-1"/>
            <a:ext cx="2971800" cy="4498847"/>
          </a:xfrm>
          <a:prstGeom prst="rect">
            <a:avLst/>
          </a:prstGeom>
        </p:spPr>
      </p:pic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C5B721BF-2054-6C35-A6C0-CE7CAC39A32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83233" y="789991"/>
            <a:ext cx="4498755" cy="2918778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05B50FB-82DA-09AC-F6EC-653250753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568642"/>
            <a:ext cx="11430000" cy="106704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 RIGHT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11B5255-8F5F-C088-83E1-D1D104AE6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74" y="5563136"/>
            <a:ext cx="9144000" cy="457200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Environmental Services</a:t>
            </a:r>
          </a:p>
        </p:txBody>
      </p:sp>
    </p:spTree>
    <p:extLst>
      <p:ext uri="{BB962C8B-B14F-4D97-AF65-F5344CB8AC3E}">
        <p14:creationId xmlns:p14="http://schemas.microsoft.com/office/powerpoint/2010/main" val="387083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9C595EA2-971B-FA04-D971-22F5ACCC6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59AB84-27A3-2F9D-4CE5-2F61D66D3CFD}"/>
              </a:ext>
            </a:extLst>
          </p:cNvPr>
          <p:cNvGrpSpPr/>
          <p:nvPr/>
        </p:nvGrpSpPr>
        <p:grpSpPr>
          <a:xfrm>
            <a:off x="0" y="-1"/>
            <a:ext cx="12192000" cy="284578"/>
            <a:chOff x="0" y="-1"/>
            <a:chExt cx="12192000" cy="421018"/>
          </a:xfrm>
        </p:grpSpPr>
        <p:pic>
          <p:nvPicPr>
            <p:cNvPr id="13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69F05EBF-C8D6-762D-3FD3-C2A953A2FF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9129" y="-1"/>
              <a:ext cx="5012871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DE9594E0-144A-E43C-948A-CB41B70C6A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7258050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E087F-64A7-E0A3-7006-46BCAD4DEFF9}"/>
              </a:ext>
            </a:extLst>
          </p:cNvPr>
          <p:cNvSpPr txBox="1"/>
          <p:nvPr/>
        </p:nvSpPr>
        <p:spPr>
          <a:xfrm>
            <a:off x="-2" y="277256"/>
            <a:ext cx="12192002" cy="1446550"/>
          </a:xfrm>
          <a:prstGeom prst="rect">
            <a:avLst/>
          </a:prstGeom>
          <a:solidFill>
            <a:srgbClr val="FFD8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CONTAMINATION?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C12497-7854-0B75-2253-5F703C8467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625" y="689659"/>
            <a:ext cx="1937367" cy="717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5915B-554A-11BA-CD55-F4E86717D8F9}"/>
              </a:ext>
            </a:extLst>
          </p:cNvPr>
          <p:cNvSpPr txBox="1"/>
          <p:nvPr/>
        </p:nvSpPr>
        <p:spPr>
          <a:xfrm>
            <a:off x="145710" y="2143320"/>
            <a:ext cx="1193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Contamination is when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 item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are put into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wrong bin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There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types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contamination: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7A524-4A7C-8F90-092E-5404F142E1B0}"/>
              </a:ext>
            </a:extLst>
          </p:cNvPr>
          <p:cNvSpPr txBox="1"/>
          <p:nvPr/>
        </p:nvSpPr>
        <p:spPr>
          <a:xfrm>
            <a:off x="3540867" y="3015337"/>
            <a:ext cx="2400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something   which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cannot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 recycled is placed in your recycling bin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e.g. a plastic bag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14B94-CC67-E996-0625-B9E7D4B63264}"/>
              </a:ext>
            </a:extLst>
          </p:cNvPr>
          <p:cNvSpPr txBox="1"/>
          <p:nvPr/>
        </p:nvSpPr>
        <p:spPr>
          <a:xfrm>
            <a:off x="9531033" y="2761130"/>
            <a:ext cx="2396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items with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traces of food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it contaminate other items, meaning they can no longer be recycled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e.g. used pizza boxes</a:t>
            </a:r>
          </a:p>
        </p:txBody>
      </p:sp>
      <p:pic>
        <p:nvPicPr>
          <p:cNvPr id="24" name="Picture 23" descr="A person carrying a plastic bag&#10;&#10;Description automatically generated">
            <a:extLst>
              <a:ext uri="{FF2B5EF4-FFF2-40B4-BE49-F238E27FC236}">
                <a16:creationId xmlns:a16="http://schemas.microsoft.com/office/drawing/2014/main" id="{2392CDC0-3C6B-838B-A0CC-9D52703DBA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81" y="2702666"/>
            <a:ext cx="3062366" cy="2089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 descr="A slice of pizza in a box&#10;&#10;Description automatically generated">
            <a:extLst>
              <a:ext uri="{FF2B5EF4-FFF2-40B4-BE49-F238E27FC236}">
                <a16:creationId xmlns:a16="http://schemas.microsoft.com/office/drawing/2014/main" id="{E4B1752F-E489-C29D-D1F7-8D1DA282C4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145" y="2704206"/>
            <a:ext cx="3128426" cy="2089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40A9701-156A-7190-27F2-D0792FF04890}"/>
              </a:ext>
            </a:extLst>
          </p:cNvPr>
          <p:cNvGrpSpPr/>
          <p:nvPr/>
        </p:nvGrpSpPr>
        <p:grpSpPr>
          <a:xfrm>
            <a:off x="0" y="1704782"/>
            <a:ext cx="12192000" cy="284578"/>
            <a:chOff x="425116" y="-1"/>
            <a:chExt cx="12192000" cy="421018"/>
          </a:xfrm>
        </p:grpSpPr>
        <p:pic>
          <p:nvPicPr>
            <p:cNvPr id="28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B8DA6780-E702-45CB-0F16-71C91C9980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9129" y="-1"/>
              <a:ext cx="5437987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5D4DEDDB-71CA-BFE8-536B-2F493B533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5116" y="2"/>
              <a:ext cx="6832934" cy="42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2CFA47E-C3C5-6291-5C7A-00EA11F5559D}"/>
              </a:ext>
            </a:extLst>
          </p:cNvPr>
          <p:cNvSpPr txBox="1"/>
          <p:nvPr/>
        </p:nvSpPr>
        <p:spPr>
          <a:xfrm>
            <a:off x="84640" y="4919479"/>
            <a:ext cx="1205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Sometimes whole loads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recyclable waste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rejected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before they reach the recycling facility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contamination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amount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contaminated recycling across Nottinghamshire is rising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we need everyone to help reduce this.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FDC2A5-19FC-C7DB-BF61-3281D280539B}"/>
              </a:ext>
            </a:extLst>
          </p:cNvPr>
          <p:cNvSpPr txBox="1"/>
          <p:nvPr/>
        </p:nvSpPr>
        <p:spPr>
          <a:xfrm>
            <a:off x="3610399" y="5851698"/>
            <a:ext cx="576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IN DOUBT, LEAVE IT OUT!</a:t>
            </a:r>
          </a:p>
        </p:txBody>
      </p:sp>
      <p:pic>
        <p:nvPicPr>
          <p:cNvPr id="7" name="Picture 6" descr="A cartoon of a pink brain with arms and legs and a question mark&#10;&#10;Description automatically generated">
            <a:extLst>
              <a:ext uri="{FF2B5EF4-FFF2-40B4-BE49-F238E27FC236}">
                <a16:creationId xmlns:a16="http://schemas.microsoft.com/office/drawing/2014/main" id="{75A4D1E0-B264-140C-72A6-8B8C29C2CFC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104" y="5517170"/>
            <a:ext cx="1292711" cy="12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F3E757FE-3390-3784-94D7-EDE00840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59AB84-27A3-2F9D-4CE5-2F61D66D3CFD}"/>
              </a:ext>
            </a:extLst>
          </p:cNvPr>
          <p:cNvGrpSpPr/>
          <p:nvPr/>
        </p:nvGrpSpPr>
        <p:grpSpPr>
          <a:xfrm>
            <a:off x="0" y="0"/>
            <a:ext cx="12192000" cy="421017"/>
            <a:chOff x="0" y="0"/>
            <a:chExt cx="12192000" cy="421017"/>
          </a:xfrm>
        </p:grpSpPr>
        <p:pic>
          <p:nvPicPr>
            <p:cNvPr id="13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69F05EBF-C8D6-762D-3FD3-C2A953A2FF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9129" y="0"/>
              <a:ext cx="5012871" cy="42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DE9594E0-144A-E43C-948A-CB41B70C6A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7258050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D2908A-0A41-8C84-DB1D-2FA547BB935C}"/>
              </a:ext>
            </a:extLst>
          </p:cNvPr>
          <p:cNvGrpSpPr/>
          <p:nvPr/>
        </p:nvGrpSpPr>
        <p:grpSpPr>
          <a:xfrm>
            <a:off x="0" y="1868190"/>
            <a:ext cx="12192000" cy="421018"/>
            <a:chOff x="0" y="-1"/>
            <a:chExt cx="12192000" cy="421018"/>
          </a:xfrm>
        </p:grpSpPr>
        <p:pic>
          <p:nvPicPr>
            <p:cNvPr id="16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796FCF7C-C47A-65EB-1C83-7A4112065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9129" y="-1"/>
              <a:ext cx="5012871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Police Yellow Tape Svg, Caution, Warning, Attention, Danger, Crime Scene.  Vector Cut file for Cricut, Pdf Png Eps Dxf, Decal, Sticker.">
              <a:extLst>
                <a:ext uri="{FF2B5EF4-FFF2-40B4-BE49-F238E27FC236}">
                  <a16:creationId xmlns:a16="http://schemas.microsoft.com/office/drawing/2014/main" id="{CB01348E-F3DE-71E8-0E36-51D79E07A2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7258050" cy="42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E087F-64A7-E0A3-7006-46BCAD4DEFF9}"/>
              </a:ext>
            </a:extLst>
          </p:cNvPr>
          <p:cNvSpPr txBox="1"/>
          <p:nvPr/>
        </p:nvSpPr>
        <p:spPr>
          <a:xfrm>
            <a:off x="-2" y="421640"/>
            <a:ext cx="12192001" cy="1446550"/>
          </a:xfrm>
          <a:prstGeom prst="rect">
            <a:avLst/>
          </a:prstGeom>
          <a:solidFill>
            <a:srgbClr val="FFD8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CONTAMINATED BINS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C12497-7854-0B75-2253-5F703C8467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625" y="800775"/>
            <a:ext cx="1937367" cy="717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5915B-554A-11BA-CD55-F4E86717D8F9}"/>
              </a:ext>
            </a:extLst>
          </p:cNvPr>
          <p:cNvSpPr txBox="1"/>
          <p:nvPr/>
        </p:nvSpPr>
        <p:spPr>
          <a:xfrm>
            <a:off x="5256440" y="2490283"/>
            <a:ext cx="673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operatives check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bins for contamination.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 bins are the most contaminated.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CF0A743-EC69-B7D1-491C-60A2C4E5B7F3}"/>
              </a:ext>
            </a:extLst>
          </p:cNvPr>
          <p:cNvSpPr/>
          <p:nvPr/>
        </p:nvSpPr>
        <p:spPr>
          <a:xfrm>
            <a:off x="5488077" y="3513330"/>
            <a:ext cx="4714031" cy="2842162"/>
          </a:xfrm>
          <a:prstGeom prst="wedgeEllipseCallout">
            <a:avLst>
              <a:gd name="adj1" fmla="val 54680"/>
              <a:gd name="adj2" fmla="val 16314"/>
            </a:avLst>
          </a:prstGeom>
          <a:solidFill>
            <a:schemeClr val="bg1">
              <a:alpha val="71000"/>
            </a:schemeClr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your bin contains contamination, a sticker will be put on it. The adults at home will have to ring up to report the bin 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missed due to contamination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it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not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collected as recycling. It will be transported 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waste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 WASTE!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7AF9DB-E30A-B413-60ED-0D0807CF52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42" y="2545748"/>
            <a:ext cx="4918053" cy="40624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E4FB7-CCB8-479A-2F40-DDD9857067F9}"/>
              </a:ext>
            </a:extLst>
          </p:cNvPr>
          <p:cNvGrpSpPr/>
          <p:nvPr/>
        </p:nvGrpSpPr>
        <p:grpSpPr>
          <a:xfrm>
            <a:off x="10313876" y="4041498"/>
            <a:ext cx="1570714" cy="2473385"/>
            <a:chOff x="7839599" y="3358192"/>
            <a:chExt cx="2038668" cy="3261869"/>
          </a:xfrm>
        </p:grpSpPr>
        <p:pic>
          <p:nvPicPr>
            <p:cNvPr id="5" name="Picture 4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A2E00141-D9C0-907B-6D76-B54BF56B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6" name="Picture 5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56132C2D-9BFD-FCBF-261A-6653E5C39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7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B0FC8E-1872-AEA3-79D0-5722E3E8C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-333959"/>
            <a:ext cx="12204445" cy="6858000"/>
          </a:xfrm>
          <a:prstGeom prst="rect">
            <a:avLst/>
          </a:prstGeom>
        </p:spPr>
      </p:pic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C9E0FFDF-8B08-C260-E56A-7AC13DD6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10286" y="-885826"/>
            <a:ext cx="12391339" cy="8260893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120F00D-D905-5133-E374-83468FF2F4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2" y="6516209"/>
            <a:ext cx="12213771" cy="3417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2AFD-E283-2217-1EA4-A17600FC4707}"/>
              </a:ext>
            </a:extLst>
          </p:cNvPr>
          <p:cNvSpPr txBox="1">
            <a:spLocks/>
          </p:cNvSpPr>
          <p:nvPr/>
        </p:nvSpPr>
        <p:spPr>
          <a:xfrm>
            <a:off x="52786" y="1540936"/>
            <a:ext cx="4148508" cy="1265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the most common items that contaminate recycling bins.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put these items in the recycling bin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2E1332B-8D88-78E5-440E-741D4FD2C8A7}"/>
              </a:ext>
            </a:extLst>
          </p:cNvPr>
          <p:cNvSpPr txBox="1">
            <a:spLocks/>
          </p:cNvSpPr>
          <p:nvPr/>
        </p:nvSpPr>
        <p:spPr>
          <a:xfrm>
            <a:off x="6071561" y="4275114"/>
            <a:ext cx="5559760" cy="1291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8515DC8-5FC7-7EBC-DA82-3DC866F42563}"/>
              </a:ext>
            </a:extLst>
          </p:cNvPr>
          <p:cNvSpPr/>
          <p:nvPr/>
        </p:nvSpPr>
        <p:spPr>
          <a:xfrm>
            <a:off x="271749" y="2654942"/>
            <a:ext cx="4485132" cy="2003311"/>
          </a:xfrm>
          <a:prstGeom prst="wedgeEllipseCallout">
            <a:avLst>
              <a:gd name="adj1" fmla="val -17050"/>
              <a:gd name="adj2" fmla="val 72590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lvl="0" algn="ctr"/>
            <a:r>
              <a:rPr lang="en-GB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Cartons are coated in plastic so </a:t>
            </a:r>
            <a:r>
              <a:rPr lang="en-GB" sz="17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go in the silver bin</a:t>
            </a:r>
            <a:r>
              <a:rPr lang="en-GB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Recycle them at the </a:t>
            </a:r>
            <a:r>
              <a:rPr lang="en-GB" sz="1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 Waste Recycling Centre! </a:t>
            </a:r>
            <a:r>
              <a:rPr lang="en-GB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Toys, if in good, condition, could be </a:t>
            </a:r>
            <a:r>
              <a:rPr lang="en-GB" sz="1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donated to a charity shop.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353FB4-0FAB-5A20-7AD6-18267F2C8844}"/>
              </a:ext>
            </a:extLst>
          </p:cNvPr>
          <p:cNvSpPr txBox="1">
            <a:spLocks/>
          </p:cNvSpPr>
          <p:nvPr/>
        </p:nvSpPr>
        <p:spPr>
          <a:xfrm>
            <a:off x="137121" y="234619"/>
            <a:ext cx="4290958" cy="136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CONTAMINATE?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0B939E-FDFA-5BA0-F174-9F1A7E23C586}"/>
              </a:ext>
            </a:extLst>
          </p:cNvPr>
          <p:cNvGrpSpPr/>
          <p:nvPr/>
        </p:nvGrpSpPr>
        <p:grpSpPr>
          <a:xfrm>
            <a:off x="4667767" y="228872"/>
            <a:ext cx="2199276" cy="1934987"/>
            <a:chOff x="4061253" y="228872"/>
            <a:chExt cx="2199276" cy="193498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F2354A4-3109-1B0C-1020-707AD5074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7532" y="228872"/>
              <a:ext cx="1421907" cy="136779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C4B9E95-B094-0BFC-36CE-3E4204AD2F3B}"/>
                </a:ext>
              </a:extLst>
            </p:cNvPr>
            <p:cNvSpPr txBox="1"/>
            <p:nvPr/>
          </p:nvSpPr>
          <p:spPr>
            <a:xfrm>
              <a:off x="4061253" y="1579084"/>
              <a:ext cx="2199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glass jars and bottles 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(recycle in your glass bin!)</a:t>
              </a:r>
              <a:r>
                <a:rPr lang="en-GB" sz="1400" dirty="0"/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6E6CBE-04CB-0CEC-F94C-E9432D7EB981}"/>
              </a:ext>
            </a:extLst>
          </p:cNvPr>
          <p:cNvGrpSpPr/>
          <p:nvPr/>
        </p:nvGrpSpPr>
        <p:grpSpPr>
          <a:xfrm>
            <a:off x="6870045" y="224163"/>
            <a:ext cx="1422853" cy="1744045"/>
            <a:chOff x="6086242" y="224163"/>
            <a:chExt cx="1422853" cy="1744045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C451F12-A95A-1E1D-CF42-D15B6F31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7187" y="224163"/>
              <a:ext cx="1421908" cy="138594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7B1CE41-7F6D-835A-203E-0620C85AA7CC}"/>
                </a:ext>
              </a:extLst>
            </p:cNvPr>
            <p:cNvSpPr txBox="1"/>
            <p:nvPr/>
          </p:nvSpPr>
          <p:spPr>
            <a:xfrm>
              <a:off x="6086242" y="1598876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plastic bags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D784FF-E8EE-4498-5502-B6145DECB29B}"/>
              </a:ext>
            </a:extLst>
          </p:cNvPr>
          <p:cNvGrpSpPr/>
          <p:nvPr/>
        </p:nvGrpSpPr>
        <p:grpSpPr>
          <a:xfrm>
            <a:off x="8637653" y="224162"/>
            <a:ext cx="1312351" cy="1755277"/>
            <a:chOff x="7667230" y="224162"/>
            <a:chExt cx="1312351" cy="1755277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20D5D04-EB54-CA0B-F4BF-B86C22B7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6843" y="224162"/>
              <a:ext cx="1302738" cy="139577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456FC3A-CF9B-6359-0082-FC60D997A594}"/>
                </a:ext>
              </a:extLst>
            </p:cNvPr>
            <p:cNvSpPr txBox="1"/>
            <p:nvPr/>
          </p:nvSpPr>
          <p:spPr>
            <a:xfrm>
              <a:off x="7667230" y="1610107"/>
              <a:ext cx="1312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plant pots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45B723-3090-1ED1-FA65-EEFE75709FDE}"/>
              </a:ext>
            </a:extLst>
          </p:cNvPr>
          <p:cNvGrpSpPr/>
          <p:nvPr/>
        </p:nvGrpSpPr>
        <p:grpSpPr>
          <a:xfrm>
            <a:off x="10016135" y="224163"/>
            <a:ext cx="1475220" cy="2021044"/>
            <a:chOff x="8933740" y="224163"/>
            <a:chExt cx="1475220" cy="202104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7383C30-FBD7-0BAC-FE8B-AB3FD134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05486" y="224163"/>
              <a:ext cx="930516" cy="139577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2D56624-5EBE-279C-AD94-0FF3EABDFDF1}"/>
                </a:ext>
              </a:extLst>
            </p:cNvPr>
            <p:cNvSpPr txBox="1"/>
            <p:nvPr/>
          </p:nvSpPr>
          <p:spPr>
            <a:xfrm>
              <a:off x="8933740" y="1598876"/>
              <a:ext cx="1475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food &amp; drinks cartons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DCDFE-7BB0-EF4C-ED76-E8A2D60284CC}"/>
              </a:ext>
            </a:extLst>
          </p:cNvPr>
          <p:cNvGrpSpPr/>
          <p:nvPr/>
        </p:nvGrpSpPr>
        <p:grpSpPr>
          <a:xfrm>
            <a:off x="5059270" y="2388654"/>
            <a:ext cx="1428796" cy="1310807"/>
            <a:chOff x="4266175" y="2276682"/>
            <a:chExt cx="1428796" cy="1310807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797D315-ACD1-689C-09C3-5D174075C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6175" y="2276682"/>
              <a:ext cx="1421907" cy="94756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C2B929D-DE7D-4A6D-637C-2B007DD2618D}"/>
                </a:ext>
              </a:extLst>
            </p:cNvPr>
            <p:cNvSpPr txBox="1"/>
            <p:nvPr/>
          </p:nvSpPr>
          <p:spPr>
            <a:xfrm>
              <a:off x="4273064" y="3218157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toys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24986-77E2-DDEE-E672-432BC61E4893}"/>
              </a:ext>
            </a:extLst>
          </p:cNvPr>
          <p:cNvGrpSpPr/>
          <p:nvPr/>
        </p:nvGrpSpPr>
        <p:grpSpPr>
          <a:xfrm>
            <a:off x="6834601" y="2390162"/>
            <a:ext cx="1424909" cy="1322713"/>
            <a:chOff x="5854886" y="2278190"/>
            <a:chExt cx="1424909" cy="1322713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E254BE4-3660-4365-7883-C325BB637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4886" y="2278190"/>
              <a:ext cx="1421907" cy="94756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E1BCB9-6084-9D69-272D-86ACC1E40BF6}"/>
                </a:ext>
              </a:extLst>
            </p:cNvPr>
            <p:cNvSpPr txBox="1"/>
            <p:nvPr/>
          </p:nvSpPr>
          <p:spPr>
            <a:xfrm>
              <a:off x="5857888" y="3231571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nappies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B5EBCD-0DFB-1335-5B9E-005573F8DB0F}"/>
              </a:ext>
            </a:extLst>
          </p:cNvPr>
          <p:cNvGrpSpPr/>
          <p:nvPr/>
        </p:nvGrpSpPr>
        <p:grpSpPr>
          <a:xfrm>
            <a:off x="5461310" y="3960277"/>
            <a:ext cx="1557685" cy="1428751"/>
            <a:chOff x="9114190" y="2263065"/>
            <a:chExt cx="1557685" cy="1428751"/>
          </a:xfrm>
        </p:grpSpPr>
        <p:pic>
          <p:nvPicPr>
            <p:cNvPr id="77" name="Picture 76" descr="A group of dog food bags&#10;&#10;Description automatically generated">
              <a:extLst>
                <a:ext uri="{FF2B5EF4-FFF2-40B4-BE49-F238E27FC236}">
                  <a16:creationId xmlns:a16="http://schemas.microsoft.com/office/drawing/2014/main" id="{411E494B-3981-0A3F-6BE1-8B65B8819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3519" y="2263065"/>
              <a:ext cx="1548356" cy="1051336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6FE629F-3F64-A504-5254-7D64171D3D8B}"/>
                </a:ext>
              </a:extLst>
            </p:cNvPr>
            <p:cNvSpPr txBox="1"/>
            <p:nvPr/>
          </p:nvSpPr>
          <p:spPr>
            <a:xfrm>
              <a:off x="9114190" y="3322484"/>
              <a:ext cx="1548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food pouches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B6E6BD-75B2-6ED4-A607-74C57065CD91}"/>
              </a:ext>
            </a:extLst>
          </p:cNvPr>
          <p:cNvGrpSpPr/>
          <p:nvPr/>
        </p:nvGrpSpPr>
        <p:grpSpPr>
          <a:xfrm>
            <a:off x="8371340" y="2383744"/>
            <a:ext cx="1719629" cy="1341069"/>
            <a:chOff x="10489292" y="2261123"/>
            <a:chExt cx="1719629" cy="134106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B68B997-4919-6F6B-A2E9-13CD73E9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28979" y="2261123"/>
              <a:ext cx="1224323" cy="97814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75A88FF-AE63-009F-9093-74EAC465E43B}"/>
                </a:ext>
              </a:extLst>
            </p:cNvPr>
            <p:cNvSpPr txBox="1"/>
            <p:nvPr/>
          </p:nvSpPr>
          <p:spPr>
            <a:xfrm>
              <a:off x="10489292" y="3232860"/>
              <a:ext cx="1719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shredded paper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04C6F8-BB66-A1EB-65E5-416036E03F8C}"/>
              </a:ext>
            </a:extLst>
          </p:cNvPr>
          <p:cNvGrpSpPr/>
          <p:nvPr/>
        </p:nvGrpSpPr>
        <p:grpSpPr>
          <a:xfrm>
            <a:off x="10049059" y="2390163"/>
            <a:ext cx="1421907" cy="1375497"/>
            <a:chOff x="5764584" y="3962567"/>
            <a:chExt cx="1421907" cy="137549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667490C-B934-459E-B795-BF7D2A719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6676" y="3962567"/>
              <a:ext cx="1156211" cy="98835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EBE4FD0-7B0E-0235-05C7-3A9D53766AAB}"/>
                </a:ext>
              </a:extLst>
            </p:cNvPr>
            <p:cNvSpPr txBox="1"/>
            <p:nvPr/>
          </p:nvSpPr>
          <p:spPr>
            <a:xfrm>
              <a:off x="5764584" y="4968732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food waste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519B4-54FB-E998-6D6B-39AC122AE796}"/>
              </a:ext>
            </a:extLst>
          </p:cNvPr>
          <p:cNvGrpSpPr/>
          <p:nvPr/>
        </p:nvGrpSpPr>
        <p:grpSpPr>
          <a:xfrm>
            <a:off x="7386252" y="3965777"/>
            <a:ext cx="1719629" cy="1675545"/>
            <a:chOff x="7200198" y="3962567"/>
            <a:chExt cx="1719629" cy="167554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60C2EFC-3564-9908-E495-7635A967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198" y="3962567"/>
              <a:ext cx="1719629" cy="103538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30E1887-2587-5C30-38FE-F4FC680D9A14}"/>
                </a:ext>
              </a:extLst>
            </p:cNvPr>
            <p:cNvSpPr txBox="1"/>
            <p:nvPr/>
          </p:nvSpPr>
          <p:spPr>
            <a:xfrm>
              <a:off x="7200199" y="4991781"/>
              <a:ext cx="1719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polystyrene &amp; bubble wrap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32E249-50A0-FFC0-5C95-030CD4AF0485}"/>
              </a:ext>
            </a:extLst>
          </p:cNvPr>
          <p:cNvGrpSpPr/>
          <p:nvPr/>
        </p:nvGrpSpPr>
        <p:grpSpPr>
          <a:xfrm>
            <a:off x="9301832" y="3972338"/>
            <a:ext cx="1719628" cy="1971154"/>
            <a:chOff x="4137475" y="3954720"/>
            <a:chExt cx="1719628" cy="197115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3386E9A-F0E4-5BF7-74FF-A1E662041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3038" y="3954720"/>
              <a:ext cx="1421907" cy="1038149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7B74F-5E17-4B4A-2537-5A37302A5963}"/>
                </a:ext>
              </a:extLst>
            </p:cNvPr>
            <p:cNvSpPr txBox="1"/>
            <p:nvPr/>
          </p:nvSpPr>
          <p:spPr>
            <a:xfrm>
              <a:off x="4137475" y="5002544"/>
              <a:ext cx="17196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plastic food trays, punnets &amp; containers</a:t>
              </a:r>
            </a:p>
          </p:txBody>
        </p:sp>
      </p:grpSp>
      <p:pic>
        <p:nvPicPr>
          <p:cNvPr id="103" name="Picture 102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067934C5-8639-65C0-E97D-6FC4885F8F1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111" y="4647306"/>
            <a:ext cx="2109892" cy="29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4AF930-4BFC-1F77-0EBA-609C88808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" y="-321919"/>
            <a:ext cx="12192004" cy="6858000"/>
          </a:xfrm>
          <a:prstGeom prst="rect">
            <a:avLst/>
          </a:prstGeom>
        </p:spPr>
      </p:pic>
      <p:pic>
        <p:nvPicPr>
          <p:cNvPr id="4" name="Picture 3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44EE3D8D-1B17-43C1-97E0-01147B7293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00951" y="-829841"/>
            <a:ext cx="12391339" cy="8260893"/>
          </a:xfrm>
          <a:prstGeom prst="rect">
            <a:avLst/>
          </a:prstGeom>
        </p:spPr>
      </p:pic>
      <p:pic>
        <p:nvPicPr>
          <p:cNvPr id="6146" name="Picture 2" descr="What Do the Plastic Recycling Symbols Mean? - Willshees">
            <a:extLst>
              <a:ext uri="{FF2B5EF4-FFF2-40B4-BE49-F238E27FC236}">
                <a16:creationId xmlns:a16="http://schemas.microsoft.com/office/drawing/2014/main" id="{8320CDFD-CB08-1806-D582-5F8CBC69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289" y="1846763"/>
            <a:ext cx="8091589" cy="2844699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7821BC-B35D-A1C2-8CCF-816395ADE30A}"/>
              </a:ext>
            </a:extLst>
          </p:cNvPr>
          <p:cNvSpPr/>
          <p:nvPr/>
        </p:nvSpPr>
        <p:spPr>
          <a:xfrm>
            <a:off x="-1764" y="327693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1905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SYMBOLS! SYMBOLS EVERYWHERE!</a:t>
            </a:r>
          </a:p>
        </p:txBody>
      </p:sp>
      <p:pic>
        <p:nvPicPr>
          <p:cNvPr id="2" name="Picture 1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F80E85D0-CD4D-93EC-5B9F-FB85CF90AF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2000" cy="34179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80E456-C58D-D14C-EC66-25D3360A86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E185430-D078-5424-5F34-F95CDA43FE1C}"/>
              </a:ext>
            </a:extLst>
          </p:cNvPr>
          <p:cNvSpPr/>
          <p:nvPr/>
        </p:nvSpPr>
        <p:spPr>
          <a:xfrm>
            <a:off x="258175" y="1395971"/>
            <a:ext cx="3220934" cy="2260887"/>
          </a:xfrm>
          <a:prstGeom prst="wedgeEllipseCallout">
            <a:avLst>
              <a:gd name="adj1" fmla="val -31804"/>
              <a:gd name="adj2" fmla="val 63836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lvl="0" algn="ctr"/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Can all items with these symbols be put in our silver </a:t>
            </a:r>
            <a:r>
              <a:rPr lang="en-GB" sz="2400" b="1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recycling bin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46D09-C3B4-FEA9-0385-DBDC4448ED65}"/>
              </a:ext>
            </a:extLst>
          </p:cNvPr>
          <p:cNvGrpSpPr/>
          <p:nvPr/>
        </p:nvGrpSpPr>
        <p:grpSpPr>
          <a:xfrm>
            <a:off x="1035678" y="3803419"/>
            <a:ext cx="1665928" cy="2665485"/>
            <a:chOff x="7839599" y="3358192"/>
            <a:chExt cx="2038668" cy="3261869"/>
          </a:xfrm>
        </p:grpSpPr>
        <p:pic>
          <p:nvPicPr>
            <p:cNvPr id="10" name="Picture 9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72D192BA-D1A3-5E86-C64B-A5D8428B6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11" name="Picture 10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163C2447-B60F-9788-31F8-8F25E3CA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3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F55BC-4E27-DE2C-75C5-9B63AC348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" y="-321915"/>
            <a:ext cx="12192004" cy="6858000"/>
          </a:xfrm>
          <a:prstGeom prst="rect">
            <a:avLst/>
          </a:prstGeom>
        </p:spPr>
      </p:pic>
      <p:pic>
        <p:nvPicPr>
          <p:cNvPr id="6" name="Picture 5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5B8D5B41-9CA5-33C6-A494-2777D8DA3D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19615" y="-885826"/>
            <a:ext cx="12391339" cy="8260893"/>
          </a:xfrm>
          <a:prstGeom prst="rect">
            <a:avLst/>
          </a:prstGeom>
        </p:spPr>
      </p:pic>
      <p:pic>
        <p:nvPicPr>
          <p:cNvPr id="2" name="Picture 1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F80E85D0-CD4D-93EC-5B9F-FB85CF90AF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5110" cy="3417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1DB718-2C7A-2472-568B-B7E9391E5C66}"/>
              </a:ext>
            </a:extLst>
          </p:cNvPr>
          <p:cNvSpPr/>
          <p:nvPr/>
        </p:nvSpPr>
        <p:spPr>
          <a:xfrm>
            <a:off x="-1764" y="169070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1905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SYMBOLS! SYMBOLS EVERYWHERE!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93EB86-1491-4C56-3B46-700D015A98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425" y="5972031"/>
            <a:ext cx="1346563" cy="498542"/>
          </a:xfrm>
          <a:prstGeom prst="rect">
            <a:avLst/>
          </a:prstGeom>
        </p:spPr>
      </p:pic>
      <p:pic>
        <p:nvPicPr>
          <p:cNvPr id="7" name="Picture 6" descr="A silver tray with a black background&#10;&#10;Description automatically generated">
            <a:extLst>
              <a:ext uri="{FF2B5EF4-FFF2-40B4-BE49-F238E27FC236}">
                <a16:creationId xmlns:a16="http://schemas.microsoft.com/office/drawing/2014/main" id="{9A2184B8-EE9E-B4BE-F48E-2D804FB68A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51" y="3324170"/>
            <a:ext cx="3992623" cy="1996312"/>
          </a:xfrm>
          <a:prstGeom prst="rect">
            <a:avLst/>
          </a:prstGeom>
        </p:spPr>
      </p:pic>
      <p:pic>
        <p:nvPicPr>
          <p:cNvPr id="9" name="Picture 8" descr="A black and white recycle sign&#10;&#10;Description automatically generated">
            <a:extLst>
              <a:ext uri="{FF2B5EF4-FFF2-40B4-BE49-F238E27FC236}">
                <a16:creationId xmlns:a16="http://schemas.microsoft.com/office/drawing/2014/main" id="{C4B5070F-38DB-A0E4-6163-3BF44D470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829" y="3552364"/>
            <a:ext cx="2663044" cy="18983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7F112-48C6-E478-1F37-7A210B9E9558}"/>
              </a:ext>
            </a:extLst>
          </p:cNvPr>
          <p:cNvCxnSpPr>
            <a:cxnSpLocks/>
          </p:cNvCxnSpPr>
          <p:nvPr/>
        </p:nvCxnSpPr>
        <p:spPr>
          <a:xfrm flipV="1">
            <a:off x="6428009" y="4260252"/>
            <a:ext cx="1400182" cy="211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178906F-7053-0B82-47F6-FEF041F75DC1}"/>
              </a:ext>
            </a:extLst>
          </p:cNvPr>
          <p:cNvSpPr/>
          <p:nvPr/>
        </p:nvSpPr>
        <p:spPr>
          <a:xfrm>
            <a:off x="5085191" y="3324169"/>
            <a:ext cx="1344905" cy="235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9E660BA7-3592-03EA-47CE-97145A5BB5E7}"/>
              </a:ext>
            </a:extLst>
          </p:cNvPr>
          <p:cNvSpPr/>
          <p:nvPr/>
        </p:nvSpPr>
        <p:spPr>
          <a:xfrm>
            <a:off x="925378" y="1159042"/>
            <a:ext cx="10337471" cy="1998832"/>
          </a:xfrm>
          <a:prstGeom prst="wedgeEllipseCallout">
            <a:avLst>
              <a:gd name="adj1" fmla="val -41149"/>
              <a:gd name="adj2" fmla="val 68484"/>
            </a:avLst>
          </a:prstGeom>
          <a:solidFill>
            <a:schemeClr val="bg1">
              <a:alpha val="71000"/>
            </a:schemeClr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lvl="0" algn="ctr"/>
            <a:r>
              <a:rPr lang="en-GB" sz="2400" b="1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No!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 Certain items – mainly plastics – cannot be recycled in our bins.  For example, </a:t>
            </a:r>
            <a:r>
              <a:rPr lang="en-GB" sz="2400" b="1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plastic food trays and fruit punnets 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are </a:t>
            </a:r>
            <a:r>
              <a:rPr lang="en-GB" sz="2400" b="1" u="sng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not accepted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. The labels will often contain the recycling loop symbol but will tell you to </a:t>
            </a:r>
            <a:r>
              <a:rPr lang="en-GB" sz="2400" b="1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check locally</a:t>
            </a:r>
            <a:r>
              <a:rPr lang="en-GB" sz="2400" dirty="0">
                <a:ln w="12700">
                  <a:noFill/>
                  <a:prstDash val="solid"/>
                </a:ln>
                <a:solidFill>
                  <a:prstClr val="black"/>
                </a:solidFill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F5506-B069-ECE0-04C4-D111823D9E98}"/>
              </a:ext>
            </a:extLst>
          </p:cNvPr>
          <p:cNvGrpSpPr/>
          <p:nvPr/>
        </p:nvGrpSpPr>
        <p:grpSpPr>
          <a:xfrm>
            <a:off x="634546" y="3721785"/>
            <a:ext cx="1665928" cy="2665485"/>
            <a:chOff x="7839599" y="3358192"/>
            <a:chExt cx="2038668" cy="3261869"/>
          </a:xfrm>
        </p:grpSpPr>
        <p:pic>
          <p:nvPicPr>
            <p:cNvPr id="18" name="Picture 17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A84FB0F6-CF50-E498-A1BE-76080F361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19" name="Picture 18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22380E5C-E8CC-7976-0323-E5D8CA489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BE5BE-DA3A-6FDA-0355-DD190CAF7A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53" y="-334067"/>
            <a:ext cx="12190236" cy="6858000"/>
          </a:xfrm>
          <a:prstGeom prst="rect">
            <a:avLst/>
          </a:prstGeom>
        </p:spPr>
      </p:pic>
      <p:pic>
        <p:nvPicPr>
          <p:cNvPr id="11" name="Picture 10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3A26A997-9ADD-5954-A1CC-E1A392F706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B18D7-FA0F-CF8F-4D81-395690D51A35}"/>
              </a:ext>
            </a:extLst>
          </p:cNvPr>
          <p:cNvSpPr txBox="1"/>
          <p:nvPr/>
        </p:nvSpPr>
        <p:spPr>
          <a:xfrm>
            <a:off x="945350" y="142864"/>
            <a:ext cx="10187453" cy="193899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  <a:latin typeface="Bernard MT Condensed" panose="02050806060905020404" pitchFamily="18" charset="0"/>
              </a:rPr>
              <a:t>SAVE THE RECYCLING FROM </a:t>
            </a:r>
          </a:p>
          <a:p>
            <a:pPr algn="ctr"/>
            <a:r>
              <a:rPr lang="en-GB" sz="6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  <a:latin typeface="Bernard MT Condensed" panose="02050806060905020404" pitchFamily="18" charset="0"/>
              </a:rPr>
              <a:t>GENERAL WASTE</a:t>
            </a:r>
            <a:endParaRPr lang="en-GB" sz="6000" b="1" dirty="0">
              <a:solidFill>
                <a:srgbClr val="00B050"/>
              </a:solidFill>
              <a:effectLst>
                <a:glow rad="114300">
                  <a:srgbClr val="FFFF00">
                    <a:alpha val="5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hiller" panose="04020404031007020602" pitchFamily="82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2E8E4C0-91CA-0E38-2E41-C6B828584BD4}"/>
              </a:ext>
            </a:extLst>
          </p:cNvPr>
          <p:cNvSpPr/>
          <p:nvPr/>
        </p:nvSpPr>
        <p:spPr>
          <a:xfrm rot="374609">
            <a:off x="5242422" y="2107830"/>
            <a:ext cx="3820278" cy="1802036"/>
          </a:xfrm>
          <a:prstGeom prst="wedgeEllipseCallout">
            <a:avLst>
              <a:gd name="adj1" fmla="val 56245"/>
              <a:gd name="adj2" fmla="val 61401"/>
            </a:avLst>
          </a:prstGeom>
          <a:solidFill>
            <a:srgbClr val="FFFF00">
              <a:alpha val="71000"/>
            </a:srgbClr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You will have </a:t>
            </a:r>
            <a:r>
              <a:rPr lang="en-GB" sz="2400" b="1" i="1" u="sng" dirty="0">
                <a:solidFill>
                  <a:srgbClr val="FF0000"/>
                </a:solidFill>
              </a:rPr>
              <a:t>30 seconds </a:t>
            </a:r>
            <a:r>
              <a:rPr lang="en-GB" sz="2400" b="1" i="1" dirty="0">
                <a:solidFill>
                  <a:srgbClr val="FF0000"/>
                </a:solidFill>
              </a:rPr>
              <a:t>to sort recyclables from non-recyclables!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2CF26F4-68B5-FF7A-1794-33FCF421D5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9567" cy="3417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B9E73F-8BAF-E299-A18D-70BE7DC6231E}"/>
              </a:ext>
            </a:extLst>
          </p:cNvPr>
          <p:cNvGrpSpPr/>
          <p:nvPr/>
        </p:nvGrpSpPr>
        <p:grpSpPr>
          <a:xfrm>
            <a:off x="9141335" y="2553221"/>
            <a:ext cx="2470548" cy="3952877"/>
            <a:chOff x="7839599" y="3358192"/>
            <a:chExt cx="2038668" cy="3261869"/>
          </a:xfrm>
        </p:grpSpPr>
        <p:pic>
          <p:nvPicPr>
            <p:cNvPr id="5" name="Picture 4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53FDE9F3-532A-FFA7-2A96-3DEDDE1A9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7" name="Picture 6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F21DFEAF-0A11-8806-25B1-1FB9F9545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6A82CD-A58C-AF1F-2B9D-FC7F5B0BDB0B}"/>
              </a:ext>
            </a:extLst>
          </p:cNvPr>
          <p:cNvGrpSpPr/>
          <p:nvPr/>
        </p:nvGrpSpPr>
        <p:grpSpPr>
          <a:xfrm>
            <a:off x="580118" y="2553220"/>
            <a:ext cx="2470549" cy="3952878"/>
            <a:chOff x="9819604" y="3358193"/>
            <a:chExt cx="2038669" cy="3261870"/>
          </a:xfrm>
        </p:grpSpPr>
        <p:pic>
          <p:nvPicPr>
            <p:cNvPr id="16" name="Picture 15" descr="A green recycle bin with a green top&#10;&#10;Description automatically generated">
              <a:extLst>
                <a:ext uri="{FF2B5EF4-FFF2-40B4-BE49-F238E27FC236}">
                  <a16:creationId xmlns:a16="http://schemas.microsoft.com/office/drawing/2014/main" id="{170E9FA0-1D16-B175-8624-1284CEA63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604" y="3358193"/>
              <a:ext cx="2038669" cy="3261870"/>
            </a:xfrm>
            <a:prstGeom prst="rect">
              <a:avLst/>
            </a:prstGeom>
          </p:spPr>
        </p:pic>
        <p:pic>
          <p:nvPicPr>
            <p:cNvPr id="17" name="Picture 16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820120C5-C676-F82E-7022-D17F91A72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1" t="910" r="3730" b="1583"/>
            <a:stretch/>
          </p:blipFill>
          <p:spPr>
            <a:xfrm>
              <a:off x="10313153" y="4128321"/>
              <a:ext cx="1159456" cy="1598714"/>
            </a:xfrm>
            <a:prstGeom prst="rect">
              <a:avLst/>
            </a:prstGeom>
          </p:spPr>
        </p:pic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BE8B2B8-2121-4F65-EE2F-B100C301B5FF}"/>
              </a:ext>
            </a:extLst>
          </p:cNvPr>
          <p:cNvSpPr/>
          <p:nvPr/>
        </p:nvSpPr>
        <p:spPr>
          <a:xfrm rot="21007778">
            <a:off x="2923215" y="3928499"/>
            <a:ext cx="3506935" cy="1284417"/>
          </a:xfrm>
          <a:prstGeom prst="wedgeEllipseCallout">
            <a:avLst>
              <a:gd name="adj1" fmla="val -46694"/>
              <a:gd name="adj2" fmla="val -80794"/>
            </a:avLst>
          </a:pr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297147 w 2791967"/>
                      <a:gd name="connsiteY0" fmla="*/ 1427091 h 1024216"/>
                      <a:gd name="connsiteX1" fmla="*/ 1611113 w 2791967"/>
                      <a:gd name="connsiteY1" fmla="*/ 1018099 h 1024216"/>
                      <a:gd name="connsiteX2" fmla="*/ 686976 w 2791967"/>
                      <a:gd name="connsiteY2" fmla="*/ 953249 h 1024216"/>
                      <a:gd name="connsiteX3" fmla="*/ 975297 w 2791967"/>
                      <a:gd name="connsiteY3" fmla="*/ 23807 h 1024216"/>
                      <a:gd name="connsiteX4" fmla="*/ 1811988 w 2791967"/>
                      <a:gd name="connsiteY4" fmla="*/ 23268 h 1024216"/>
                      <a:gd name="connsiteX5" fmla="*/ 2112144 w 2791967"/>
                      <a:gd name="connsiteY5" fmla="*/ 951691 h 1024216"/>
                      <a:gd name="connsiteX6" fmla="*/ 2297147 w 2791967"/>
                      <a:gd name="connsiteY6" fmla="*/ 1427091 h 102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91967" h="1024216" fill="none" extrusionOk="0">
                        <a:moveTo>
                          <a:pt x="2297147" y="1427091"/>
                        </a:moveTo>
                        <a:cubicBezTo>
                          <a:pt x="1981994" y="1272867"/>
                          <a:pt x="1725527" y="1063619"/>
                          <a:pt x="1611113" y="1018099"/>
                        </a:cubicBezTo>
                        <a:cubicBezTo>
                          <a:pt x="1326393" y="1055679"/>
                          <a:pt x="1012305" y="1024749"/>
                          <a:pt x="686976" y="953249"/>
                        </a:cubicBezTo>
                        <a:cubicBezTo>
                          <a:pt x="-440141" y="714183"/>
                          <a:pt x="-104191" y="216551"/>
                          <a:pt x="975297" y="23807"/>
                        </a:cubicBezTo>
                        <a:cubicBezTo>
                          <a:pt x="1261435" y="13018"/>
                          <a:pt x="1540707" y="4548"/>
                          <a:pt x="1811988" y="23268"/>
                        </a:cubicBezTo>
                        <a:cubicBezTo>
                          <a:pt x="2972888" y="169478"/>
                          <a:pt x="3196407" y="784305"/>
                          <a:pt x="2112144" y="951691"/>
                        </a:cubicBezTo>
                        <a:cubicBezTo>
                          <a:pt x="2156690" y="1043235"/>
                          <a:pt x="2244463" y="1200059"/>
                          <a:pt x="2297147" y="1427091"/>
                        </a:cubicBezTo>
                        <a:close/>
                      </a:path>
                      <a:path w="2791967" h="1024216" stroke="0" extrusionOk="0">
                        <a:moveTo>
                          <a:pt x="2297147" y="1427091"/>
                        </a:moveTo>
                        <a:cubicBezTo>
                          <a:pt x="2171951" y="1426809"/>
                          <a:pt x="1707859" y="1017741"/>
                          <a:pt x="1611113" y="1018099"/>
                        </a:cubicBezTo>
                        <a:cubicBezTo>
                          <a:pt x="1320927" y="1042477"/>
                          <a:pt x="936024" y="1014374"/>
                          <a:pt x="686976" y="953249"/>
                        </a:cubicBezTo>
                        <a:cubicBezTo>
                          <a:pt x="-361512" y="735853"/>
                          <a:pt x="-180888" y="181199"/>
                          <a:pt x="975297" y="23807"/>
                        </a:cubicBezTo>
                        <a:cubicBezTo>
                          <a:pt x="1240251" y="-11707"/>
                          <a:pt x="1549248" y="-3281"/>
                          <a:pt x="1811988" y="23268"/>
                        </a:cubicBezTo>
                        <a:cubicBezTo>
                          <a:pt x="3063286" y="166980"/>
                          <a:pt x="3193780" y="629824"/>
                          <a:pt x="2112144" y="951691"/>
                        </a:cubicBezTo>
                        <a:cubicBezTo>
                          <a:pt x="2132558" y="1039935"/>
                          <a:pt x="2232614" y="1286851"/>
                          <a:pt x="2297147" y="14270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  <a:latin typeface="Bernard MT Condensed" panose="02050806060905020404" pitchFamily="18" charset="0"/>
              </a:rPr>
              <a:t>Nom! Nom! Feed me waste!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F4597-0D91-3E0D-EA45-8D798B79BC62}"/>
              </a:ext>
            </a:extLst>
          </p:cNvPr>
          <p:cNvGrpSpPr/>
          <p:nvPr/>
        </p:nvGrpSpPr>
        <p:grpSpPr>
          <a:xfrm>
            <a:off x="10379362" y="226582"/>
            <a:ext cx="1506881" cy="1347169"/>
            <a:chOff x="10297106" y="985596"/>
            <a:chExt cx="1657997" cy="1482268"/>
          </a:xfrm>
        </p:grpSpPr>
        <p:pic>
          <p:nvPicPr>
            <p:cNvPr id="9" name="Picture 4" descr="Free Recycle Transparent, Download Free Recycle Transparent png images,  Free ClipArts on Clipart Library">
              <a:extLst>
                <a:ext uri="{FF2B5EF4-FFF2-40B4-BE49-F238E27FC236}">
                  <a16:creationId xmlns:a16="http://schemas.microsoft.com/office/drawing/2014/main" id="{014910A2-F32E-840E-986A-DDAF41E5A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971" y="985596"/>
              <a:ext cx="1482268" cy="148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D239A-C9BF-0C99-28FD-AB860C4F4982}"/>
                </a:ext>
              </a:extLst>
            </p:cNvPr>
            <p:cNvSpPr txBox="1"/>
            <p:nvPr/>
          </p:nvSpPr>
          <p:spPr>
            <a:xfrm rot="606284">
              <a:off x="10297106" y="1309842"/>
              <a:ext cx="1657997" cy="864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Recycling</a:t>
              </a:r>
            </a:p>
            <a:p>
              <a:pPr algn="ctr"/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Sort!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848F49-29C7-8DDB-E78E-F5177891AF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19582">
            <a:off x="8429381" y="5278497"/>
            <a:ext cx="820665" cy="88246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A123BF-6A1B-9B28-C9F9-873371F37D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32918">
            <a:off x="5493514" y="5552256"/>
            <a:ext cx="1279252" cy="79353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1" name="Picture 20" descr="A silver tray with a black background&#10;&#10;Description automatically generated">
            <a:extLst>
              <a:ext uri="{FF2B5EF4-FFF2-40B4-BE49-F238E27FC236}">
                <a16:creationId xmlns:a16="http://schemas.microsoft.com/office/drawing/2014/main" id="{D3C4ECB5-B907-449D-B2C1-AC6BDC962A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78" y="5569477"/>
            <a:ext cx="1518768" cy="84893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2" name="Picture 21" descr="A yellow rectangular container with a yellow lid&#10;&#10;Description automatically generated">
            <a:extLst>
              <a:ext uri="{FF2B5EF4-FFF2-40B4-BE49-F238E27FC236}">
                <a16:creationId xmlns:a16="http://schemas.microsoft.com/office/drawing/2014/main" id="{A70D99DD-868A-9007-A058-2E855BFD46D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4651">
            <a:off x="2607512" y="5681822"/>
            <a:ext cx="1118171" cy="634638"/>
          </a:xfrm>
          <a:prstGeom prst="rect">
            <a:avLst/>
          </a:prstGeom>
        </p:spPr>
      </p:pic>
      <p:pic>
        <p:nvPicPr>
          <p:cNvPr id="23" name="Picture 22" descr="A group of cans with different colored labels&#10;&#10;Description automatically generated">
            <a:extLst>
              <a:ext uri="{FF2B5EF4-FFF2-40B4-BE49-F238E27FC236}">
                <a16:creationId xmlns:a16="http://schemas.microsoft.com/office/drawing/2014/main" id="{C202DC75-82C4-7FAB-F4BE-D3B7689175C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191" y="5423887"/>
            <a:ext cx="848771" cy="8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B74388-FBDB-9CA8-AE76-113877744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9085"/>
            <a:ext cx="12190236" cy="6858000"/>
          </a:xfrm>
          <a:prstGeom prst="rect">
            <a:avLst/>
          </a:prstGeom>
        </p:spPr>
      </p:pic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18C6396-0C52-02F6-9BD7-A63203F9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120F00D-D905-5133-E374-83468FF2F4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0236" cy="34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1ABC1-AFBA-1F48-6922-CD026F0F9D8B}"/>
              </a:ext>
            </a:extLst>
          </p:cNvPr>
          <p:cNvSpPr txBox="1"/>
          <p:nvPr/>
        </p:nvSpPr>
        <p:spPr>
          <a:xfrm>
            <a:off x="720727" y="5229113"/>
            <a:ext cx="7062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Mansfield Materials Recovery Facility (youtube.com)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A machine with a loader in a factory&#10;&#10;Description automatically generated with medium confidence">
            <a:extLst>
              <a:ext uri="{FF2B5EF4-FFF2-40B4-BE49-F238E27FC236}">
                <a16:creationId xmlns:a16="http://schemas.microsoft.com/office/drawing/2014/main" id="{C142227F-02D0-DBB0-0D58-854B20AFD9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26" y="1705754"/>
            <a:ext cx="7682980" cy="32811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D0B386-C894-C853-EDE2-D05ADA2ABBD9}"/>
              </a:ext>
            </a:extLst>
          </p:cNvPr>
          <p:cNvSpPr/>
          <p:nvPr/>
        </p:nvSpPr>
        <p:spPr>
          <a:xfrm>
            <a:off x="17374" y="427849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WHERE DOES OUR RECYCLING GO?</a:t>
            </a:r>
            <a:endParaRPr lang="en-GB" sz="60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F0DD9-A9C8-4F01-CDB0-DFB61E0B2CD3}"/>
              </a:ext>
            </a:extLst>
          </p:cNvPr>
          <p:cNvSpPr/>
          <p:nvPr/>
        </p:nvSpPr>
        <p:spPr>
          <a:xfrm>
            <a:off x="8175901" y="1700343"/>
            <a:ext cx="3895069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dirty="0">
                <a:ln w="12700">
                  <a:noFill/>
                  <a:prstDash val="solid"/>
                </a:ln>
              </a:rPr>
              <a:t>All the district’s recycling is transported to Veolia’s </a:t>
            </a:r>
            <a:r>
              <a:rPr lang="en-GB" sz="2000" b="1" dirty="0">
                <a:ln w="12700">
                  <a:noFill/>
                  <a:prstDash val="solid"/>
                </a:ln>
              </a:rPr>
              <a:t>Materials Recovery Facility (MRF) </a:t>
            </a:r>
            <a:r>
              <a:rPr lang="en-GB" sz="2000" dirty="0">
                <a:ln w="12700">
                  <a:noFill/>
                  <a:prstDash val="solid"/>
                </a:ln>
              </a:rPr>
              <a:t>in Mansfield. </a:t>
            </a:r>
          </a:p>
          <a:p>
            <a:pPr algn="ctr"/>
            <a:endParaRPr lang="en-GB" sz="2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759F641-02C1-5BD8-9935-F9F2A4B3F500}"/>
              </a:ext>
            </a:extLst>
          </p:cNvPr>
          <p:cNvSpPr/>
          <p:nvPr/>
        </p:nvSpPr>
        <p:spPr>
          <a:xfrm>
            <a:off x="8504232" y="3140471"/>
            <a:ext cx="3407031" cy="1500406"/>
          </a:xfrm>
          <a:prstGeom prst="wedgeEllipseCallout">
            <a:avLst>
              <a:gd name="adj1" fmla="val 8015"/>
              <a:gd name="adj2" fmla="val 86925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en-GB" sz="2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Watch what happens inside using the </a:t>
            </a:r>
            <a:r>
              <a:rPr lang="en-GB" sz="2000" b="1" u="sng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video link 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below.</a:t>
            </a:r>
          </a:p>
        </p:txBody>
      </p:sp>
      <p:pic>
        <p:nvPicPr>
          <p:cNvPr id="18" name="Picture 17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F9C149DA-C8E1-2ACB-E7DB-A9563FDFF3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858" y="4652880"/>
            <a:ext cx="2109892" cy="29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B74388-FBDB-9CA8-AE76-113877744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1916"/>
            <a:ext cx="12190236" cy="6858000"/>
          </a:xfrm>
          <a:prstGeom prst="rect">
            <a:avLst/>
          </a:prstGeom>
        </p:spPr>
      </p:pic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18C6396-0C52-02F6-9BD7-A63203F9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83F8FD-8F85-F9CF-2D81-8FA1E29F256B}"/>
              </a:ext>
            </a:extLst>
          </p:cNvPr>
          <p:cNvSpPr txBox="1">
            <a:spLocks/>
          </p:cNvSpPr>
          <p:nvPr/>
        </p:nvSpPr>
        <p:spPr>
          <a:xfrm>
            <a:off x="129059" y="2580123"/>
            <a:ext cx="5788152" cy="82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DO YOU OWN ITEMS MADE FROM RECYCLED MATERIALS?</a:t>
            </a:r>
          </a:p>
        </p:txBody>
      </p:sp>
      <p:pic>
        <p:nvPicPr>
          <p:cNvPr id="7" name="Picture Placeholder 15">
            <a:extLst>
              <a:ext uri="{FF2B5EF4-FFF2-40B4-BE49-F238E27FC236}">
                <a16:creationId xmlns:a16="http://schemas.microsoft.com/office/drawing/2014/main" id="{83B77FF5-D770-5B7D-4406-7D7E5202AF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2952" y="0"/>
            <a:ext cx="6099048" cy="6858000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120F00D-D905-5133-E374-83468FF2F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0236" cy="34179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286F9B5-47F2-8D85-EB05-E3ACD22D1FAE}"/>
              </a:ext>
            </a:extLst>
          </p:cNvPr>
          <p:cNvSpPr/>
          <p:nvPr/>
        </p:nvSpPr>
        <p:spPr>
          <a:xfrm>
            <a:off x="1967217" y="3630818"/>
            <a:ext cx="3854879" cy="1862323"/>
          </a:xfrm>
          <a:prstGeom prst="wedgeEllipseCallout">
            <a:avLst>
              <a:gd name="adj1" fmla="val -58324"/>
              <a:gd name="adj2" fmla="val 28908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-320880 w 3854879"/>
                      <a:gd name="connsiteY0" fmla="*/ 1469522 h 1862323"/>
                      <a:gd name="connsiteX1" fmla="*/ 68892 w 3854879"/>
                      <a:gd name="connsiteY1" fmla="*/ 1177890 h 1862323"/>
                      <a:gd name="connsiteX2" fmla="*/ 1751663 w 3854879"/>
                      <a:gd name="connsiteY2" fmla="*/ 3880 h 1862323"/>
                      <a:gd name="connsiteX3" fmla="*/ 3642758 w 3854879"/>
                      <a:gd name="connsiteY3" fmla="*/ 506491 h 1862323"/>
                      <a:gd name="connsiteX4" fmla="*/ 2210398 w 3854879"/>
                      <a:gd name="connsiteY4" fmla="*/ 1852236 h 1862323"/>
                      <a:gd name="connsiteX5" fmla="*/ 395540 w 3854879"/>
                      <a:gd name="connsiteY5" fmla="*/ 1496277 h 1862323"/>
                      <a:gd name="connsiteX6" fmla="*/ -320880 w 3854879"/>
                      <a:gd name="connsiteY6" fmla="*/ 1469522 h 1862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54879" h="1862323" fill="none" extrusionOk="0">
                        <a:moveTo>
                          <a:pt x="-320880" y="1469522"/>
                        </a:moveTo>
                        <a:cubicBezTo>
                          <a:pt x="-258439" y="1415858"/>
                          <a:pt x="-74437" y="1298126"/>
                          <a:pt x="68892" y="1177890"/>
                        </a:cubicBezTo>
                        <a:cubicBezTo>
                          <a:pt x="-186746" y="653715"/>
                          <a:pt x="707397" y="93043"/>
                          <a:pt x="1751663" y="3880"/>
                        </a:cubicBezTo>
                        <a:cubicBezTo>
                          <a:pt x="2454734" y="-43821"/>
                          <a:pt x="3312064" y="191220"/>
                          <a:pt x="3642758" y="506491"/>
                        </a:cubicBezTo>
                        <a:cubicBezTo>
                          <a:pt x="4313270" y="1176181"/>
                          <a:pt x="3522564" y="1833597"/>
                          <a:pt x="2210398" y="1852236"/>
                        </a:cubicBezTo>
                        <a:cubicBezTo>
                          <a:pt x="1564267" y="1975672"/>
                          <a:pt x="875340" y="1831833"/>
                          <a:pt x="395540" y="1496277"/>
                        </a:cubicBezTo>
                        <a:cubicBezTo>
                          <a:pt x="70725" y="1465442"/>
                          <a:pt x="-132926" y="1429272"/>
                          <a:pt x="-320880" y="1469522"/>
                        </a:cubicBezTo>
                        <a:close/>
                      </a:path>
                      <a:path w="3854879" h="1862323" stroke="0" extrusionOk="0">
                        <a:moveTo>
                          <a:pt x="-320880" y="1469522"/>
                        </a:moveTo>
                        <a:cubicBezTo>
                          <a:pt x="-196083" y="1418711"/>
                          <a:pt x="-2062" y="1211147"/>
                          <a:pt x="68892" y="1177890"/>
                        </a:cubicBezTo>
                        <a:cubicBezTo>
                          <a:pt x="-183623" y="632584"/>
                          <a:pt x="380350" y="62357"/>
                          <a:pt x="1751663" y="3880"/>
                        </a:cubicBezTo>
                        <a:cubicBezTo>
                          <a:pt x="2481417" y="21830"/>
                          <a:pt x="3269176" y="249392"/>
                          <a:pt x="3642758" y="506491"/>
                        </a:cubicBezTo>
                        <a:cubicBezTo>
                          <a:pt x="4133705" y="1013108"/>
                          <a:pt x="3546431" y="1773534"/>
                          <a:pt x="2210398" y="1852236"/>
                        </a:cubicBezTo>
                        <a:cubicBezTo>
                          <a:pt x="1523703" y="1902855"/>
                          <a:pt x="839652" y="1727916"/>
                          <a:pt x="395540" y="1496277"/>
                        </a:cubicBezTo>
                        <a:cubicBezTo>
                          <a:pt x="275832" y="1509246"/>
                          <a:pt x="32684" y="1446870"/>
                          <a:pt x="-320880" y="14695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with each other items you own which are made fully, or partially, from recycled materials.</a:t>
            </a:r>
          </a:p>
        </p:txBody>
      </p:sp>
      <p:pic>
        <p:nvPicPr>
          <p:cNvPr id="10" name="Picture 9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0DBC6703-A6DC-14B1-3B9B-2A9DAC4E7A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059" y="4636830"/>
            <a:ext cx="2109892" cy="29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B74388-FBDB-9CA8-AE76-113877744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9085"/>
            <a:ext cx="12190236" cy="6858000"/>
          </a:xfrm>
          <a:prstGeom prst="rect">
            <a:avLst/>
          </a:prstGeom>
        </p:spPr>
      </p:pic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18C6396-0C52-02F6-9BD7-A63203F9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120F00D-D905-5133-E374-83468FF2F4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0236" cy="341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42227F-02D0-DBB0-0D58-854B20AFD9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26" y="1653948"/>
            <a:ext cx="7682980" cy="32811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D0B386-C894-C853-EDE2-D05ADA2ABBD9}"/>
              </a:ext>
            </a:extLst>
          </p:cNvPr>
          <p:cNvSpPr/>
          <p:nvPr/>
        </p:nvSpPr>
        <p:spPr>
          <a:xfrm>
            <a:off x="427679" y="323047"/>
            <a:ext cx="11334877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WHERE DOES OUR REFUSE GO?</a:t>
            </a:r>
            <a:endParaRPr lang="en-GB" sz="66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F0DD9-A9C8-4F01-CDB0-DFB61E0B2CD3}"/>
              </a:ext>
            </a:extLst>
          </p:cNvPr>
          <p:cNvSpPr/>
          <p:nvPr/>
        </p:nvSpPr>
        <p:spPr>
          <a:xfrm>
            <a:off x="8175901" y="1551326"/>
            <a:ext cx="384192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dirty="0">
                <a:ln w="12700">
                  <a:noFill/>
                  <a:prstDash val="solid"/>
                </a:ln>
              </a:rPr>
              <a:t>All the district’s refuse is transported to Veolia’s </a:t>
            </a:r>
            <a:r>
              <a:rPr lang="en-GB" sz="2000" b="1" dirty="0">
                <a:ln w="12700">
                  <a:noFill/>
                  <a:prstDash val="solid"/>
                </a:ln>
              </a:rPr>
              <a:t>Energy Recovery Facility (ERF) </a:t>
            </a:r>
            <a:r>
              <a:rPr lang="en-GB" sz="2000" dirty="0">
                <a:ln w="12700">
                  <a:noFill/>
                  <a:prstDash val="solid"/>
                </a:ln>
              </a:rPr>
              <a:t>in Sheffield. Only 5% ends up in landfill!</a:t>
            </a:r>
          </a:p>
          <a:p>
            <a:pPr algn="ctr"/>
            <a:endParaRPr lang="en-GB" sz="20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64A34-3D21-7718-EB64-CC567D38A51D}"/>
              </a:ext>
            </a:extLst>
          </p:cNvPr>
          <p:cNvSpPr txBox="1"/>
          <p:nvPr/>
        </p:nvSpPr>
        <p:spPr>
          <a:xfrm>
            <a:off x="830112" y="5411760"/>
            <a:ext cx="6844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recovery from waste | Veolia (youtube.com)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48B739-EE27-89F2-F1BD-DB4A3015F69D}"/>
              </a:ext>
            </a:extLst>
          </p:cNvPr>
          <p:cNvSpPr/>
          <p:nvPr/>
        </p:nvSpPr>
        <p:spPr>
          <a:xfrm>
            <a:off x="8211384" y="3004458"/>
            <a:ext cx="3702345" cy="1708294"/>
          </a:xfrm>
          <a:prstGeom prst="wedgeEllipseCallout">
            <a:avLst>
              <a:gd name="adj1" fmla="val 4931"/>
              <a:gd name="adj2" fmla="val 76769"/>
            </a:avLst>
          </a:pr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297147 w 2791967"/>
                      <a:gd name="connsiteY0" fmla="*/ 1427091 h 1024216"/>
                      <a:gd name="connsiteX1" fmla="*/ 1611113 w 2791967"/>
                      <a:gd name="connsiteY1" fmla="*/ 1018099 h 1024216"/>
                      <a:gd name="connsiteX2" fmla="*/ 686976 w 2791967"/>
                      <a:gd name="connsiteY2" fmla="*/ 953249 h 1024216"/>
                      <a:gd name="connsiteX3" fmla="*/ 975297 w 2791967"/>
                      <a:gd name="connsiteY3" fmla="*/ 23807 h 1024216"/>
                      <a:gd name="connsiteX4" fmla="*/ 1811988 w 2791967"/>
                      <a:gd name="connsiteY4" fmla="*/ 23268 h 1024216"/>
                      <a:gd name="connsiteX5" fmla="*/ 2112144 w 2791967"/>
                      <a:gd name="connsiteY5" fmla="*/ 951691 h 1024216"/>
                      <a:gd name="connsiteX6" fmla="*/ 2297147 w 2791967"/>
                      <a:gd name="connsiteY6" fmla="*/ 1427091 h 102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91967" h="1024216" fill="none" extrusionOk="0">
                        <a:moveTo>
                          <a:pt x="2297147" y="1427091"/>
                        </a:moveTo>
                        <a:cubicBezTo>
                          <a:pt x="1981994" y="1272867"/>
                          <a:pt x="1725527" y="1063619"/>
                          <a:pt x="1611113" y="1018099"/>
                        </a:cubicBezTo>
                        <a:cubicBezTo>
                          <a:pt x="1326393" y="1055679"/>
                          <a:pt x="1012305" y="1024749"/>
                          <a:pt x="686976" y="953249"/>
                        </a:cubicBezTo>
                        <a:cubicBezTo>
                          <a:pt x="-440141" y="714183"/>
                          <a:pt x="-104191" y="216551"/>
                          <a:pt x="975297" y="23807"/>
                        </a:cubicBezTo>
                        <a:cubicBezTo>
                          <a:pt x="1261435" y="13018"/>
                          <a:pt x="1540707" y="4548"/>
                          <a:pt x="1811988" y="23268"/>
                        </a:cubicBezTo>
                        <a:cubicBezTo>
                          <a:pt x="2972888" y="169478"/>
                          <a:pt x="3196407" y="784305"/>
                          <a:pt x="2112144" y="951691"/>
                        </a:cubicBezTo>
                        <a:cubicBezTo>
                          <a:pt x="2156690" y="1043235"/>
                          <a:pt x="2244463" y="1200059"/>
                          <a:pt x="2297147" y="1427091"/>
                        </a:cubicBezTo>
                        <a:close/>
                      </a:path>
                      <a:path w="2791967" h="1024216" stroke="0" extrusionOk="0">
                        <a:moveTo>
                          <a:pt x="2297147" y="1427091"/>
                        </a:moveTo>
                        <a:cubicBezTo>
                          <a:pt x="2171951" y="1426809"/>
                          <a:pt x="1707859" y="1017741"/>
                          <a:pt x="1611113" y="1018099"/>
                        </a:cubicBezTo>
                        <a:cubicBezTo>
                          <a:pt x="1320927" y="1042477"/>
                          <a:pt x="936024" y="1014374"/>
                          <a:pt x="686976" y="953249"/>
                        </a:cubicBezTo>
                        <a:cubicBezTo>
                          <a:pt x="-361512" y="735853"/>
                          <a:pt x="-180888" y="181199"/>
                          <a:pt x="975297" y="23807"/>
                        </a:cubicBezTo>
                        <a:cubicBezTo>
                          <a:pt x="1240251" y="-11707"/>
                          <a:pt x="1549248" y="-3281"/>
                          <a:pt x="1811988" y="23268"/>
                        </a:cubicBezTo>
                        <a:cubicBezTo>
                          <a:pt x="3063286" y="166980"/>
                          <a:pt x="3193780" y="629824"/>
                          <a:pt x="2112144" y="951691"/>
                        </a:cubicBezTo>
                        <a:cubicBezTo>
                          <a:pt x="2132558" y="1039935"/>
                          <a:pt x="2232614" y="1286851"/>
                          <a:pt x="2297147" y="14270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Watch how your </a:t>
            </a:r>
            <a:r>
              <a:rPr lang="en-GB" sz="2000" b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trash is turned into energy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using the </a:t>
            </a:r>
            <a:r>
              <a:rPr lang="en-GB" sz="2000" b="1" u="sng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video link </a:t>
            </a:r>
            <a:r>
              <a:rPr lang="en-GB" sz="2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below.</a:t>
            </a:r>
          </a:p>
        </p:txBody>
      </p:sp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0B1D2F70-44A5-97ED-BAFC-EDFE88F25B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624" y="4795791"/>
            <a:ext cx="1739950" cy="26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D87054-30A1-8667-FC89-84BB154BC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36" y="-333941"/>
            <a:ext cx="12200703" cy="6858000"/>
          </a:xfrm>
          <a:prstGeom prst="rect">
            <a:avLst/>
          </a:prstGeom>
        </p:spPr>
      </p:pic>
      <p:pic>
        <p:nvPicPr>
          <p:cNvPr id="4" name="Picture 3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A8C86EE2-15CB-FDEA-7525-20D554FC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01345" y="-885826"/>
            <a:ext cx="12391339" cy="8260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CD0BF5-BC07-76F2-9C95-EF23CCDF2D81}"/>
              </a:ext>
            </a:extLst>
          </p:cNvPr>
          <p:cNvSpPr txBox="1"/>
          <p:nvPr/>
        </p:nvSpPr>
        <p:spPr>
          <a:xfrm>
            <a:off x="167951" y="191150"/>
            <a:ext cx="1179389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7200" b="1" dirty="0">
                <a:solidFill>
                  <a:srgbClr val="23BDC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CR A Extended" panose="02010509020102010303" pitchFamily="50" charset="0"/>
                <a:cs typeface="Aharoni" panose="020F0502020204030204" pitchFamily="2" charset="-79"/>
              </a:rPr>
              <a:t>GLASS RECYCLING BIN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F13EED3-70AC-2144-3F20-A4F327933F86}"/>
              </a:ext>
            </a:extLst>
          </p:cNvPr>
          <p:cNvSpPr/>
          <p:nvPr/>
        </p:nvSpPr>
        <p:spPr>
          <a:xfrm>
            <a:off x="3009129" y="1829858"/>
            <a:ext cx="6196052" cy="2902110"/>
          </a:xfrm>
          <a:prstGeom prst="wedgeEllipseCallout">
            <a:avLst>
              <a:gd name="adj1" fmla="val -52513"/>
              <a:gd name="adj2" fmla="val 40764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What glass items can be recycled in the teal-lidded bin?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Talk to your table about what you think can go in.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F87D0E-32D4-D657-A810-045DC7C1C77F}"/>
              </a:ext>
            </a:extLst>
          </p:cNvPr>
          <p:cNvGrpSpPr/>
          <p:nvPr/>
        </p:nvGrpSpPr>
        <p:grpSpPr>
          <a:xfrm>
            <a:off x="598623" y="3037194"/>
            <a:ext cx="2135245" cy="3389548"/>
            <a:chOff x="380302" y="3676189"/>
            <a:chExt cx="1819930" cy="28890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7DAB04-37DC-2963-6584-CC5A35D004DA}"/>
                </a:ext>
              </a:extLst>
            </p:cNvPr>
            <p:cNvGrpSpPr/>
            <p:nvPr/>
          </p:nvGrpSpPr>
          <p:grpSpPr>
            <a:xfrm>
              <a:off x="380302" y="3676189"/>
              <a:ext cx="1819930" cy="2889008"/>
              <a:chOff x="512654" y="3676189"/>
              <a:chExt cx="1819930" cy="2889008"/>
            </a:xfrm>
          </p:grpSpPr>
          <p:pic>
            <p:nvPicPr>
              <p:cNvPr id="11" name="Picture 10" descr="A grey rectangular container with a top&#10;&#10;Description automatically generated">
                <a:extLst>
                  <a:ext uri="{FF2B5EF4-FFF2-40B4-BE49-F238E27FC236}">
                    <a16:creationId xmlns:a16="http://schemas.microsoft.com/office/drawing/2014/main" id="{2AB60DEC-8D1C-7792-9856-189FFAB6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192" y="3678170"/>
                <a:ext cx="1804392" cy="2887027"/>
              </a:xfrm>
              <a:prstGeom prst="rect">
                <a:avLst/>
              </a:prstGeom>
            </p:spPr>
          </p:pic>
          <p:pic>
            <p:nvPicPr>
              <p:cNvPr id="12" name="Picture 11" descr="A black background with blue dots&#10;&#10;Description automatically generated">
                <a:extLst>
                  <a:ext uri="{FF2B5EF4-FFF2-40B4-BE49-F238E27FC236}">
                    <a16:creationId xmlns:a16="http://schemas.microsoft.com/office/drawing/2014/main" id="{DFD38F00-7AF6-E5BF-3F46-241100FDED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654" y="3676189"/>
                <a:ext cx="1819930" cy="445564"/>
              </a:xfrm>
              <a:prstGeom prst="rect">
                <a:avLst/>
              </a:prstGeom>
            </p:spPr>
          </p:pic>
        </p:grpSp>
        <p:pic>
          <p:nvPicPr>
            <p:cNvPr id="10" name="Picture 9" descr="A white outline of bottles and a jar&#10;&#10;Description automatically generated">
              <a:extLst>
                <a:ext uri="{FF2B5EF4-FFF2-40B4-BE49-F238E27FC236}">
                  <a16:creationId xmlns:a16="http://schemas.microsoft.com/office/drawing/2014/main" id="{AC094236-A585-998E-E012-EB234362A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11" y="4536002"/>
              <a:ext cx="1090012" cy="1452934"/>
            </a:xfrm>
            <a:prstGeom prst="rect">
              <a:avLst/>
            </a:prstGeom>
          </p:spPr>
        </p:pic>
      </p:grpSp>
      <p:pic>
        <p:nvPicPr>
          <p:cNvPr id="3" name="Picture 2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834343DE-7194-0786-A77F-318594370B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6516209"/>
            <a:ext cx="12237861" cy="341791"/>
          </a:xfrm>
          <a:prstGeom prst="rect">
            <a:avLst/>
          </a:prstGeom>
        </p:spPr>
      </p:pic>
      <p:pic>
        <p:nvPicPr>
          <p:cNvPr id="2" name="Picture 1" descr="A person walking in a short skirt&#10;&#10;Description automatically generated">
            <a:extLst>
              <a:ext uri="{FF2B5EF4-FFF2-40B4-BE49-F238E27FC236}">
                <a16:creationId xmlns:a16="http://schemas.microsoft.com/office/drawing/2014/main" id="{CA6653E9-8A7E-1807-D005-7E7DC91A5A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939" y="3385232"/>
            <a:ext cx="4431546" cy="37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F6AC2F21-53D1-A19A-0991-A848C873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3BF22-9EB3-185D-4607-8EA7694EF2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736" y="-336843"/>
            <a:ext cx="12195735" cy="6858000"/>
          </a:xfrm>
          <a:prstGeom prst="rect">
            <a:avLst/>
          </a:prstGeom>
        </p:spPr>
      </p:pic>
      <p:pic>
        <p:nvPicPr>
          <p:cNvPr id="5" name="Picture 4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D6868E3D-2B12-C81E-5394-A7BB31563A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6" y="6515843"/>
            <a:ext cx="12203303" cy="3421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DE5540-CDE2-D093-79C0-8A7274C944C0}"/>
              </a:ext>
            </a:extLst>
          </p:cNvPr>
          <p:cNvSpPr txBox="1">
            <a:spLocks/>
          </p:cNvSpPr>
          <p:nvPr/>
        </p:nvSpPr>
        <p:spPr>
          <a:xfrm>
            <a:off x="606842" y="193451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RECYCLE?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338206C-855A-DC69-D1A8-C7B33271D3D1}"/>
              </a:ext>
            </a:extLst>
          </p:cNvPr>
          <p:cNvSpPr txBox="1">
            <a:spLocks/>
          </p:cNvSpPr>
          <p:nvPr/>
        </p:nvSpPr>
        <p:spPr>
          <a:xfrm>
            <a:off x="838200" y="4685753"/>
            <a:ext cx="1828800" cy="3108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Reduces the need for landfill</a:t>
            </a:r>
          </a:p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302AA74-5F4E-416B-EA77-CA414F6519B8}"/>
              </a:ext>
            </a:extLst>
          </p:cNvPr>
          <p:cNvSpPr txBox="1">
            <a:spLocks/>
          </p:cNvSpPr>
          <p:nvPr/>
        </p:nvSpPr>
        <p:spPr>
          <a:xfrm>
            <a:off x="2667000" y="4688084"/>
            <a:ext cx="2507876" cy="3108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Reduces the need for raw materials which create air and water pollution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9EB5A76-1448-49AF-D0A5-11375969096A}"/>
              </a:ext>
            </a:extLst>
          </p:cNvPr>
          <p:cNvSpPr txBox="1">
            <a:spLocks/>
          </p:cNvSpPr>
          <p:nvPr/>
        </p:nvSpPr>
        <p:spPr>
          <a:xfrm>
            <a:off x="5182808" y="4685753"/>
            <a:ext cx="1828800" cy="3108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Helps to save energy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4E739B3-6A6E-503F-941E-B8D21F7F1BAF}"/>
              </a:ext>
            </a:extLst>
          </p:cNvPr>
          <p:cNvSpPr txBox="1">
            <a:spLocks/>
          </p:cNvSpPr>
          <p:nvPr/>
        </p:nvSpPr>
        <p:spPr>
          <a:xfrm>
            <a:off x="7353129" y="4685753"/>
            <a:ext cx="1828800" cy="3108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Reduces greenhouse gas emissions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104FE3C-CDF7-EF43-60C0-030FFD1555E1}"/>
              </a:ext>
            </a:extLst>
          </p:cNvPr>
          <p:cNvSpPr txBox="1">
            <a:spLocks/>
          </p:cNvSpPr>
          <p:nvPr/>
        </p:nvSpPr>
        <p:spPr>
          <a:xfrm>
            <a:off x="9527416" y="4680411"/>
            <a:ext cx="1828800" cy="3108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Helps to tackle climate 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A186F-98E0-A524-5F31-C2B3868A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8521" y="1941689"/>
            <a:ext cx="1828800" cy="27432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5CA1DC-70F3-2AC0-FA75-3243ADD3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842" y="1937283"/>
            <a:ext cx="1828800" cy="27432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01F54B-1DB9-597B-0E83-D618EAC2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9163" y="1932877"/>
            <a:ext cx="1828800" cy="2743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D35F9-5E5C-A888-3DD9-0DEDBA08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9484" y="1950502"/>
            <a:ext cx="1828800" cy="27432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A03BCE-23C5-B75F-B5C0-1C65DFDCB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536" y="1952706"/>
            <a:ext cx="1828800" cy="27432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8742A-017A-EEE7-1C7D-1BC3BFEA0A0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022" y="5947782"/>
            <a:ext cx="1346563" cy="4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F4AEFD74-E57E-CFF3-FEFE-9923A564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68742" y="-1351324"/>
            <a:ext cx="12391339" cy="826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32E2E3-B889-128F-5BED-9472308DC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36" y="-77123"/>
            <a:ext cx="12190363" cy="6609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-99687"/>
            <a:ext cx="11987911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go in your GLASS bin?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4057C9-1669-5083-8CCD-94D7281C044D}"/>
              </a:ext>
            </a:extLst>
          </p:cNvPr>
          <p:cNvGrpSpPr/>
          <p:nvPr/>
        </p:nvGrpSpPr>
        <p:grpSpPr>
          <a:xfrm>
            <a:off x="3756140" y="3474739"/>
            <a:ext cx="2024276" cy="2282961"/>
            <a:chOff x="3756140" y="3474739"/>
            <a:chExt cx="2024276" cy="228296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D0C58F2-3EED-4A59-8DAC-1C0B66E0D5AB}"/>
                </a:ext>
              </a:extLst>
            </p:cNvPr>
            <p:cNvSpPr txBox="1"/>
            <p:nvPr/>
          </p:nvSpPr>
          <p:spPr>
            <a:xfrm>
              <a:off x="3756140" y="5388368"/>
              <a:ext cx="202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glass toiletry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jars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9CE662-4B9D-53A7-8619-6FD94B14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9582" y="3474739"/>
              <a:ext cx="1500102" cy="1904297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ED412-95DA-2381-0AB8-879006871B35}"/>
              </a:ext>
            </a:extLst>
          </p:cNvPr>
          <p:cNvGrpSpPr/>
          <p:nvPr/>
        </p:nvGrpSpPr>
        <p:grpSpPr>
          <a:xfrm>
            <a:off x="6114913" y="1168834"/>
            <a:ext cx="2817175" cy="2350035"/>
            <a:chOff x="6114913" y="1025959"/>
            <a:chExt cx="2817175" cy="235003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8A126CB-9423-4EAA-E0CB-8A5D47D7CFD9}"/>
                </a:ext>
              </a:extLst>
            </p:cNvPr>
            <p:cNvSpPr txBox="1"/>
            <p:nvPr/>
          </p:nvSpPr>
          <p:spPr>
            <a:xfrm>
              <a:off x="6114913" y="2760441"/>
              <a:ext cx="281717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reed diffuser bottles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(no reeds)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5A4F94-7CE0-E82B-CB91-45E13880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8752" y="1025959"/>
              <a:ext cx="2625214" cy="1729617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DC907-333E-7954-B393-1995758C32F7}"/>
              </a:ext>
            </a:extLst>
          </p:cNvPr>
          <p:cNvGrpSpPr/>
          <p:nvPr/>
        </p:nvGrpSpPr>
        <p:grpSpPr>
          <a:xfrm>
            <a:off x="8792465" y="1179593"/>
            <a:ext cx="3319271" cy="2354382"/>
            <a:chOff x="8792465" y="1036718"/>
            <a:chExt cx="3319271" cy="235438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40F9DF-BEA8-9EBF-3E23-FE772ECC0C03}"/>
                </a:ext>
              </a:extLst>
            </p:cNvPr>
            <p:cNvSpPr txBox="1"/>
            <p:nvPr/>
          </p:nvSpPr>
          <p:spPr>
            <a:xfrm>
              <a:off x="8792465" y="2775547"/>
              <a:ext cx="33192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perfume bottles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DA435-7ED9-A8AC-5E19-08B13D2E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8612" y="1036718"/>
              <a:ext cx="1946004" cy="1716437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FCB49-4370-C780-1404-11532D4B0726}"/>
              </a:ext>
            </a:extLst>
          </p:cNvPr>
          <p:cNvGrpSpPr/>
          <p:nvPr/>
        </p:nvGrpSpPr>
        <p:grpSpPr>
          <a:xfrm>
            <a:off x="2948710" y="1168835"/>
            <a:ext cx="3621847" cy="2359339"/>
            <a:chOff x="2948710" y="1025960"/>
            <a:chExt cx="3621847" cy="235933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C60490-1A6C-0799-4850-811BE4ED04F3}"/>
                </a:ext>
              </a:extLst>
            </p:cNvPr>
            <p:cNvSpPr txBox="1"/>
            <p:nvPr/>
          </p:nvSpPr>
          <p:spPr>
            <a:xfrm>
              <a:off x="2948710" y="2769746"/>
              <a:ext cx="36218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lass drinks bottles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3A4C59-05F4-6752-3CD0-EDEE11ED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6353" y="1025960"/>
              <a:ext cx="1783850" cy="1737982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27EAAD-4D58-8B4D-9533-B5ED8BB5880D}"/>
              </a:ext>
            </a:extLst>
          </p:cNvPr>
          <p:cNvGrpSpPr/>
          <p:nvPr/>
        </p:nvGrpSpPr>
        <p:grpSpPr>
          <a:xfrm>
            <a:off x="229218" y="1168834"/>
            <a:ext cx="3516155" cy="2354850"/>
            <a:chOff x="229218" y="1025959"/>
            <a:chExt cx="3516155" cy="23548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2E656B-80D3-FDAF-700E-137589934D50}"/>
                </a:ext>
              </a:extLst>
            </p:cNvPr>
            <p:cNvSpPr txBox="1"/>
            <p:nvPr/>
          </p:nvSpPr>
          <p:spPr>
            <a:xfrm>
              <a:off x="229218" y="2765256"/>
              <a:ext cx="35161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lass food jars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524D8C-0E79-CD96-7D3B-EAE48076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060" y="1025959"/>
              <a:ext cx="2517913" cy="1729617"/>
            </a:xfrm>
            <a:prstGeom prst="rect">
              <a:avLst/>
            </a:prstGeom>
            <a:ln w="9525">
              <a:solidFill>
                <a:schemeClr val="accent2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0F1D89-7B86-3D2B-FBB1-60CB0715D575}"/>
              </a:ext>
            </a:extLst>
          </p:cNvPr>
          <p:cNvGrpSpPr/>
          <p:nvPr/>
        </p:nvGrpSpPr>
        <p:grpSpPr>
          <a:xfrm>
            <a:off x="308609" y="3490601"/>
            <a:ext cx="3319271" cy="2520846"/>
            <a:chOff x="308609" y="3490601"/>
            <a:chExt cx="3319271" cy="2520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46A3DD-869F-0C92-F327-8EB5BEFA5848}"/>
                </a:ext>
              </a:extLst>
            </p:cNvPr>
            <p:cNvSpPr txBox="1"/>
            <p:nvPr/>
          </p:nvSpPr>
          <p:spPr>
            <a:xfrm>
              <a:off x="308609" y="5395894"/>
              <a:ext cx="33192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aftershave bottles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 descr="A close-up of a razor and a bottle of perfume&#10;&#10;Description automatically generated">
              <a:extLst>
                <a:ext uri="{FF2B5EF4-FFF2-40B4-BE49-F238E27FC236}">
                  <a16:creationId xmlns:a16="http://schemas.microsoft.com/office/drawing/2014/main" id="{4A129987-95CD-872C-4310-4268179AF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060" y="3490601"/>
              <a:ext cx="2517913" cy="188843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E13E028-F46C-37C3-11C7-DAB71B751AD5}"/>
              </a:ext>
            </a:extLst>
          </p:cNvPr>
          <p:cNvSpPr/>
          <p:nvPr/>
        </p:nvSpPr>
        <p:spPr>
          <a:xfrm>
            <a:off x="5780416" y="3641824"/>
            <a:ext cx="4118601" cy="1888435"/>
          </a:xfrm>
          <a:prstGeom prst="wedgeEllipseCallout">
            <a:avLst>
              <a:gd name="adj1" fmla="val 57940"/>
              <a:gd name="adj2" fmla="val 18126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bin can take empty and clean </a:t>
            </a:r>
            <a:r>
              <a:rPr lang="en-GB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 bottles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jars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any colour. </a:t>
            </a:r>
            <a:r>
              <a:rPr lang="en-GB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Lids need removing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9567" cy="341791"/>
          </a:xfrm>
          <a:prstGeom prst="rect">
            <a:avLst/>
          </a:prstGeom>
        </p:spPr>
      </p:pic>
      <p:pic>
        <p:nvPicPr>
          <p:cNvPr id="5" name="Picture 4" descr="A person walking in a short skirt&#10;&#10;Description automatically generated">
            <a:extLst>
              <a:ext uri="{FF2B5EF4-FFF2-40B4-BE49-F238E27FC236}">
                <a16:creationId xmlns:a16="http://schemas.microsoft.com/office/drawing/2014/main" id="{DD8D22A2-57B0-8302-B2D7-A47453ACBD6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709" y="4078877"/>
            <a:ext cx="3307287" cy="28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F4AEFD74-E57E-CFF3-FEFE-9923A564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310516"/>
            <a:ext cx="12391339" cy="826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32E2E3-B889-128F-5BED-9472308DC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36" y="-97748"/>
            <a:ext cx="12190363" cy="6609691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1" y="6516209"/>
            <a:ext cx="12218228" cy="341791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E13E028-F46C-37C3-11C7-DAB71B751AD5}"/>
              </a:ext>
            </a:extLst>
          </p:cNvPr>
          <p:cNvSpPr/>
          <p:nvPr/>
        </p:nvSpPr>
        <p:spPr>
          <a:xfrm>
            <a:off x="6798886" y="3166980"/>
            <a:ext cx="5209434" cy="2350306"/>
          </a:xfrm>
          <a:prstGeom prst="wedgeEllipseCallout">
            <a:avLst>
              <a:gd name="adj1" fmla="val -57197"/>
              <a:gd name="adj2" fmla="val 45314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Household Waste Recycling Centre will 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 light bulbs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they </a:t>
            </a:r>
            <a:r>
              <a:rPr lang="en-GB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not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in any of your bins. Most opticians have a 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glasses recycling box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too! Any items in good, working condition could be 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donated to a charity shop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6C69C5-57A4-3370-BDC3-50FA570FF577}"/>
              </a:ext>
            </a:extLst>
          </p:cNvPr>
          <p:cNvSpPr txBox="1">
            <a:spLocks/>
          </p:cNvSpPr>
          <p:nvPr/>
        </p:nvSpPr>
        <p:spPr>
          <a:xfrm>
            <a:off x="7582353" y="1734068"/>
            <a:ext cx="4319336" cy="14730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glass is recyclable as some have a higher melting point. Some light bulbs contain potentially dangerous substances such as mercury and 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not be binned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put these items in glass recycling.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4648A8-D949-2216-1DCB-0CCE07487805}"/>
              </a:ext>
            </a:extLst>
          </p:cNvPr>
          <p:cNvGrpSpPr/>
          <p:nvPr/>
        </p:nvGrpSpPr>
        <p:grpSpPr>
          <a:xfrm>
            <a:off x="3457898" y="371068"/>
            <a:ext cx="2506434" cy="1686435"/>
            <a:chOff x="5631966" y="1024231"/>
            <a:chExt cx="2506434" cy="16864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5A095-BD9C-DCEA-57D1-65490EAB462C}"/>
                </a:ext>
              </a:extLst>
            </p:cNvPr>
            <p:cNvSpPr txBox="1"/>
            <p:nvPr/>
          </p:nvSpPr>
          <p:spPr>
            <a:xfrm>
              <a:off x="5631966" y="2341334"/>
              <a:ext cx="2506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oven-proof glass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B750ED5-A983-6F25-B9A8-670F4AEE5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9936" y="1024231"/>
              <a:ext cx="1257298" cy="1299686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9D9828-A0DD-27E8-05C4-0BAB92B6D504}"/>
              </a:ext>
            </a:extLst>
          </p:cNvPr>
          <p:cNvGrpSpPr/>
          <p:nvPr/>
        </p:nvGrpSpPr>
        <p:grpSpPr>
          <a:xfrm>
            <a:off x="523900" y="2284697"/>
            <a:ext cx="1421907" cy="1678856"/>
            <a:chOff x="355942" y="3516389"/>
            <a:chExt cx="1421907" cy="16788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752758-D88E-00CF-CE86-8F73AC1FC031}"/>
                </a:ext>
              </a:extLst>
            </p:cNvPr>
            <p:cNvSpPr txBox="1"/>
            <p:nvPr/>
          </p:nvSpPr>
          <p:spPr>
            <a:xfrm>
              <a:off x="355942" y="4825913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mirrors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42BCD7-B9C3-738C-32B2-0AE83FC83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176" y="3516389"/>
              <a:ext cx="1296478" cy="1296478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7F57F-1A69-9D5F-BBFE-A53A384858D3}"/>
              </a:ext>
            </a:extLst>
          </p:cNvPr>
          <p:cNvGrpSpPr/>
          <p:nvPr/>
        </p:nvGrpSpPr>
        <p:grpSpPr>
          <a:xfrm>
            <a:off x="5558363" y="371068"/>
            <a:ext cx="1888568" cy="1676378"/>
            <a:chOff x="132869" y="1029319"/>
            <a:chExt cx="1888568" cy="16763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851003-5A64-70DA-0087-2C612A11E7DE}"/>
                </a:ext>
              </a:extLst>
            </p:cNvPr>
            <p:cNvSpPr txBox="1"/>
            <p:nvPr/>
          </p:nvSpPr>
          <p:spPr>
            <a:xfrm>
              <a:off x="132869" y="2336365"/>
              <a:ext cx="188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drinking glasses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EAC09D-AC08-5339-7254-5538DA25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040" y="1029319"/>
              <a:ext cx="1343991" cy="129044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373D7F-F77F-DFA5-FBBE-38C9E9737B94}"/>
              </a:ext>
            </a:extLst>
          </p:cNvPr>
          <p:cNvGrpSpPr/>
          <p:nvPr/>
        </p:nvGrpSpPr>
        <p:grpSpPr>
          <a:xfrm>
            <a:off x="2268158" y="376156"/>
            <a:ext cx="1421907" cy="1670750"/>
            <a:chOff x="4759472" y="1029319"/>
            <a:chExt cx="1421907" cy="16707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3669B8-7190-49B1-78EA-13D68901726B}"/>
                </a:ext>
              </a:extLst>
            </p:cNvPr>
            <p:cNvSpPr txBox="1"/>
            <p:nvPr/>
          </p:nvSpPr>
          <p:spPr>
            <a:xfrm>
              <a:off x="4759472" y="2330737"/>
              <a:ext cx="1421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vases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4A82F3-0D50-2AE1-7CA1-EF823E93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9466" y="1029319"/>
              <a:ext cx="1129969" cy="1291542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E4FA7B-C7D1-FA5A-ABB4-8087D4BB3520}"/>
              </a:ext>
            </a:extLst>
          </p:cNvPr>
          <p:cNvGrpSpPr/>
          <p:nvPr/>
        </p:nvGrpSpPr>
        <p:grpSpPr>
          <a:xfrm>
            <a:off x="249515" y="376156"/>
            <a:ext cx="2008693" cy="1692233"/>
            <a:chOff x="3051672" y="1029319"/>
            <a:chExt cx="2008693" cy="16922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C01EA-BC5E-ED24-1721-2F76FCC3C6DB}"/>
                </a:ext>
              </a:extLst>
            </p:cNvPr>
            <p:cNvSpPr txBox="1"/>
            <p:nvPr/>
          </p:nvSpPr>
          <p:spPr>
            <a:xfrm>
              <a:off x="3051672" y="2352220"/>
              <a:ext cx="200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nail varnish bottles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020CDB-3782-4B2B-87CE-EAB1D3F0E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4024" y="1029319"/>
              <a:ext cx="1343991" cy="1308383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90F095-0019-7E01-BE5D-197AEAABB370}"/>
              </a:ext>
            </a:extLst>
          </p:cNvPr>
          <p:cNvGrpSpPr/>
          <p:nvPr/>
        </p:nvGrpSpPr>
        <p:grpSpPr>
          <a:xfrm>
            <a:off x="389476" y="4252051"/>
            <a:ext cx="1703589" cy="1673411"/>
            <a:chOff x="1718703" y="1023385"/>
            <a:chExt cx="1703589" cy="167341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68A17F-8830-B343-94B9-A1BF134A121F}"/>
                </a:ext>
              </a:extLst>
            </p:cNvPr>
            <p:cNvSpPr txBox="1"/>
            <p:nvPr/>
          </p:nvSpPr>
          <p:spPr>
            <a:xfrm>
              <a:off x="1718703" y="2327464"/>
              <a:ext cx="1703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reading glasses</a:t>
              </a:r>
              <a:r>
                <a:rPr lang="en-GB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59533F-9CE8-0D32-2CAB-B7D0DEB9E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4920" y="1023385"/>
              <a:ext cx="1296478" cy="1296478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61F1E6-07BD-EF58-C3F5-C0F5B254DFF2}"/>
              </a:ext>
            </a:extLst>
          </p:cNvPr>
          <p:cNvGrpSpPr/>
          <p:nvPr/>
        </p:nvGrpSpPr>
        <p:grpSpPr>
          <a:xfrm>
            <a:off x="1983045" y="2287772"/>
            <a:ext cx="2439129" cy="1639448"/>
            <a:chOff x="1488522" y="3519464"/>
            <a:chExt cx="2439129" cy="16394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B36424-287C-9E15-C8B4-5E5F76EA48DC}"/>
                </a:ext>
              </a:extLst>
            </p:cNvPr>
            <p:cNvSpPr txBox="1"/>
            <p:nvPr/>
          </p:nvSpPr>
          <p:spPr>
            <a:xfrm>
              <a:off x="1488522" y="4789580"/>
              <a:ext cx="2439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light bulbs &amp; tubes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ABE124-AE78-67E5-E712-4EC9C39E7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6820" y="3519464"/>
              <a:ext cx="1642535" cy="1263592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1C5AD4-62A1-6E36-D46E-FA6161F9EAEA}"/>
              </a:ext>
            </a:extLst>
          </p:cNvPr>
          <p:cNvGrpSpPr/>
          <p:nvPr/>
        </p:nvGrpSpPr>
        <p:grpSpPr>
          <a:xfrm>
            <a:off x="4322519" y="2286720"/>
            <a:ext cx="2385294" cy="1674974"/>
            <a:chOff x="3520085" y="3518412"/>
            <a:chExt cx="2385294" cy="167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A690C-054C-166C-C896-DD8A1366C3BD}"/>
                </a:ext>
              </a:extLst>
            </p:cNvPr>
            <p:cNvSpPr txBox="1"/>
            <p:nvPr/>
          </p:nvSpPr>
          <p:spPr>
            <a:xfrm>
              <a:off x="3520085" y="4824054"/>
              <a:ext cx="2385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panes of window glass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0D6397-47FC-0D66-FDDB-83B7F07A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793" y="3518412"/>
              <a:ext cx="2030518" cy="129445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326E9C-C620-D2CC-2A95-7DEE3A387A00}"/>
              </a:ext>
            </a:extLst>
          </p:cNvPr>
          <p:cNvGrpSpPr/>
          <p:nvPr/>
        </p:nvGrpSpPr>
        <p:grpSpPr>
          <a:xfrm>
            <a:off x="1987177" y="4252051"/>
            <a:ext cx="2385294" cy="1664866"/>
            <a:chOff x="5465081" y="3513950"/>
            <a:chExt cx="2385294" cy="16648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6B7A9B9-2DC2-0CE2-3465-7CF83FC9F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4252" y="3513950"/>
              <a:ext cx="1564407" cy="126523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116D68-1F3E-BC40-224C-AF0A637674F1}"/>
                </a:ext>
              </a:extLst>
            </p:cNvPr>
            <p:cNvSpPr txBox="1"/>
            <p:nvPr/>
          </p:nvSpPr>
          <p:spPr>
            <a:xfrm>
              <a:off x="5465081" y="4809484"/>
              <a:ext cx="2385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greenhouse glass</a:t>
              </a:r>
            </a:p>
          </p:txBody>
        </p:sp>
      </p:grpSp>
      <p:pic>
        <p:nvPicPr>
          <p:cNvPr id="7" name="Picture 6" descr="A person walking in a short skirt&#10;&#10;Description automatically generated">
            <a:extLst>
              <a:ext uri="{FF2B5EF4-FFF2-40B4-BE49-F238E27FC236}">
                <a16:creationId xmlns:a16="http://schemas.microsoft.com/office/drawing/2014/main" id="{30B588F0-FDEA-2EF4-6630-9CF6840CFB7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96302" y="4477953"/>
            <a:ext cx="2793580" cy="2370095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9A05ECCA-FC5C-9FE1-CB32-444F2E968029}"/>
              </a:ext>
            </a:extLst>
          </p:cNvPr>
          <p:cNvSpPr txBox="1">
            <a:spLocks/>
          </p:cNvSpPr>
          <p:nvPr/>
        </p:nvSpPr>
        <p:spPr>
          <a:xfrm>
            <a:off x="7582353" y="346452"/>
            <a:ext cx="4290958" cy="136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CONTAMINATE?</a:t>
            </a:r>
          </a:p>
        </p:txBody>
      </p:sp>
    </p:spTree>
    <p:extLst>
      <p:ext uri="{BB962C8B-B14F-4D97-AF65-F5344CB8AC3E}">
        <p14:creationId xmlns:p14="http://schemas.microsoft.com/office/powerpoint/2010/main" val="38950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86041E-BF61-CC45-0587-146FD168BF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3414" y="-299692"/>
            <a:ext cx="12236881" cy="6858000"/>
          </a:xfrm>
          <a:prstGeom prst="rect">
            <a:avLst/>
          </a:prstGeom>
        </p:spPr>
      </p:pic>
      <p:pic>
        <p:nvPicPr>
          <p:cNvPr id="170" name="Picture 169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114A787F-B0AD-366C-D82D-CB6893F25B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1310516"/>
            <a:ext cx="12391339" cy="8260893"/>
          </a:xfrm>
          <a:prstGeom prst="rect">
            <a:avLst/>
          </a:prstGeom>
        </p:spPr>
      </p:pic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2C1C715F-03BF-9D53-1BFE-9D0F59AFF07E}"/>
              </a:ext>
            </a:extLst>
          </p:cNvPr>
          <p:cNvSpPr/>
          <p:nvPr/>
        </p:nvSpPr>
        <p:spPr>
          <a:xfrm>
            <a:off x="515613" y="1747890"/>
            <a:ext cx="2970802" cy="912498"/>
          </a:xfrm>
          <a:prstGeom prst="wedgeEllipseCallout">
            <a:avLst>
              <a:gd name="adj1" fmla="val 7030"/>
              <a:gd name="adj2" fmla="val 116222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I’m endlessly recyclable! 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7133A03E-CB45-3AA4-BC2B-206852845A7D}"/>
              </a:ext>
            </a:extLst>
          </p:cNvPr>
          <p:cNvSpPr/>
          <p:nvPr/>
        </p:nvSpPr>
        <p:spPr>
          <a:xfrm>
            <a:off x="6012589" y="2923039"/>
            <a:ext cx="3180184" cy="1407398"/>
          </a:xfrm>
          <a:prstGeom prst="wedgeEllipseCallout">
            <a:avLst>
              <a:gd name="adj1" fmla="val 18137"/>
              <a:gd name="adj2" fmla="val 86486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new products from me reduces CO2 emissions and energy use. </a:t>
            </a: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C9FB2655-669C-DEE8-14BA-5C074C2CB908}"/>
              </a:ext>
            </a:extLst>
          </p:cNvPr>
          <p:cNvSpPr/>
          <p:nvPr/>
        </p:nvSpPr>
        <p:spPr>
          <a:xfrm>
            <a:off x="7401730" y="1244363"/>
            <a:ext cx="4360658" cy="1327266"/>
          </a:xfrm>
          <a:custGeom>
            <a:avLst/>
            <a:gdLst>
              <a:gd name="connsiteX0" fmla="*/ 3842830 w 4360658"/>
              <a:gd name="connsiteY0" fmla="*/ 1394850 h 1327266"/>
              <a:gd name="connsiteX1" fmla="*/ 3056156 w 4360658"/>
              <a:gd name="connsiteY1" fmla="*/ 1271371 h 1327266"/>
              <a:gd name="connsiteX2" fmla="*/ 1799926 w 4360658"/>
              <a:gd name="connsiteY2" fmla="*/ 1317088 h 1327266"/>
              <a:gd name="connsiteX3" fmla="*/ 1013207 w 4360658"/>
              <a:gd name="connsiteY3" fmla="*/ 103086 h 1327266"/>
              <a:gd name="connsiteX4" fmla="*/ 2434691 w 4360658"/>
              <a:gd name="connsiteY4" fmla="*/ 4532 h 1327266"/>
              <a:gd name="connsiteX5" fmla="*/ 3740353 w 4360658"/>
              <a:gd name="connsiteY5" fmla="*/ 1127256 h 1327266"/>
              <a:gd name="connsiteX6" fmla="*/ 3842830 w 4360658"/>
              <a:gd name="connsiteY6" fmla="*/ 1394850 h 132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58" h="1327266" fill="none" extrusionOk="0">
                <a:moveTo>
                  <a:pt x="3842830" y="1394850"/>
                </a:moveTo>
                <a:cubicBezTo>
                  <a:pt x="3601843" y="1418317"/>
                  <a:pt x="3322511" y="1369135"/>
                  <a:pt x="3056156" y="1271371"/>
                </a:cubicBezTo>
                <a:cubicBezTo>
                  <a:pt x="2679467" y="1334147"/>
                  <a:pt x="2234793" y="1342496"/>
                  <a:pt x="1799926" y="1317088"/>
                </a:cubicBezTo>
                <a:cubicBezTo>
                  <a:pt x="-273570" y="1193003"/>
                  <a:pt x="-553569" y="520904"/>
                  <a:pt x="1013207" y="103086"/>
                </a:cubicBezTo>
                <a:cubicBezTo>
                  <a:pt x="1476698" y="82375"/>
                  <a:pt x="1947276" y="85469"/>
                  <a:pt x="2434691" y="4532"/>
                </a:cubicBezTo>
                <a:cubicBezTo>
                  <a:pt x="4251550" y="98703"/>
                  <a:pt x="5087225" y="834202"/>
                  <a:pt x="3740353" y="1127256"/>
                </a:cubicBezTo>
                <a:cubicBezTo>
                  <a:pt x="3743990" y="1207350"/>
                  <a:pt x="3810458" y="1367139"/>
                  <a:pt x="3842830" y="1394850"/>
                </a:cubicBezTo>
                <a:close/>
              </a:path>
              <a:path w="4360658" h="1327266" stroke="0" extrusionOk="0">
                <a:moveTo>
                  <a:pt x="3842830" y="1394850"/>
                </a:moveTo>
                <a:cubicBezTo>
                  <a:pt x="3564765" y="1406571"/>
                  <a:pt x="3172470" y="1267818"/>
                  <a:pt x="3056156" y="1271371"/>
                </a:cubicBezTo>
                <a:cubicBezTo>
                  <a:pt x="2675105" y="1326939"/>
                  <a:pt x="2200527" y="1340732"/>
                  <a:pt x="1799926" y="1317088"/>
                </a:cubicBezTo>
                <a:cubicBezTo>
                  <a:pt x="-274970" y="1323802"/>
                  <a:pt x="-697836" y="592599"/>
                  <a:pt x="1013207" y="103086"/>
                </a:cubicBezTo>
                <a:cubicBezTo>
                  <a:pt x="1418393" y="12013"/>
                  <a:pt x="1989148" y="11324"/>
                  <a:pt x="2434691" y="4532"/>
                </a:cubicBezTo>
                <a:cubicBezTo>
                  <a:pt x="4266735" y="72901"/>
                  <a:pt x="5078383" y="581488"/>
                  <a:pt x="3740353" y="1127256"/>
                </a:cubicBezTo>
                <a:cubicBezTo>
                  <a:pt x="3794027" y="1244196"/>
                  <a:pt x="3773925" y="1274781"/>
                  <a:pt x="3842830" y="139485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38125"/>
                      <a:gd name="adj2" fmla="val 550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336600"/>
                </a:solidFill>
                <a:latin typeface="Goudy Stout" panose="0202090407030B020401" pitchFamily="18" charset="0"/>
              </a:rPr>
              <a:t>Not all of you are recyclable!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DC717-8258-ECF0-4E75-E555E6BC1D62}"/>
              </a:ext>
            </a:extLst>
          </p:cNvPr>
          <p:cNvSpPr txBox="1"/>
          <p:nvPr/>
        </p:nvSpPr>
        <p:spPr>
          <a:xfrm>
            <a:off x="1519486" y="203126"/>
            <a:ext cx="1059164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5400" b="1" dirty="0">
                <a:solidFill>
                  <a:srgbClr val="23BDC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CR A Extended" panose="02010509020102010303" pitchFamily="50" charset="0"/>
                <a:cs typeface="Aharoni" panose="020F0502020204030204" pitchFamily="2" charset="-79"/>
              </a:rPr>
              <a:t>GLASS INFINITY AND BEYOND</a:t>
            </a:r>
          </a:p>
        </p:txBody>
      </p:sp>
      <p:pic>
        <p:nvPicPr>
          <p:cNvPr id="140" name="Picture 139" descr="A white outline of bottles and a jar&#10;&#10;Description automatically generated">
            <a:extLst>
              <a:ext uri="{FF2B5EF4-FFF2-40B4-BE49-F238E27FC236}">
                <a16:creationId xmlns:a16="http://schemas.microsoft.com/office/drawing/2014/main" id="{96B3F6CF-4EB3-E89F-617B-25A5FABC56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356" y="5422709"/>
            <a:ext cx="243720" cy="324868"/>
          </a:xfrm>
          <a:prstGeom prst="rect">
            <a:avLst/>
          </a:prstGeom>
        </p:spPr>
      </p:pic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500C779-35C2-94D9-7BFE-C4938AFB9B8A}"/>
              </a:ext>
            </a:extLst>
          </p:cNvPr>
          <p:cNvGrpSpPr/>
          <p:nvPr/>
        </p:nvGrpSpPr>
        <p:grpSpPr>
          <a:xfrm>
            <a:off x="657033" y="3336381"/>
            <a:ext cx="9244790" cy="3368994"/>
            <a:chOff x="1095589" y="3317719"/>
            <a:chExt cx="9244790" cy="33689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E91632-B638-4D1C-48EA-6534809173A6}"/>
                </a:ext>
              </a:extLst>
            </p:cNvPr>
            <p:cNvGrpSpPr/>
            <p:nvPr/>
          </p:nvGrpSpPr>
          <p:grpSpPr>
            <a:xfrm>
              <a:off x="8772326" y="5278101"/>
              <a:ext cx="1568053" cy="669536"/>
              <a:chOff x="503794" y="3265169"/>
              <a:chExt cx="7890178" cy="336899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105E8B1-FF4F-DDF9-0999-28C456743A16}"/>
                  </a:ext>
                </a:extLst>
              </p:cNvPr>
              <p:cNvGrpSpPr/>
              <p:nvPr/>
            </p:nvGrpSpPr>
            <p:grpSpPr>
              <a:xfrm>
                <a:off x="7222886" y="4984588"/>
                <a:ext cx="1171086" cy="1024471"/>
                <a:chOff x="7222886" y="4984588"/>
                <a:chExt cx="1171086" cy="1024471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5DD84D43-4597-8ED6-F44D-6A994555B30D}"/>
                    </a:ext>
                  </a:extLst>
                </p:cNvPr>
                <p:cNvGrpSpPr/>
                <p:nvPr/>
              </p:nvGrpSpPr>
              <p:grpSpPr>
                <a:xfrm>
                  <a:off x="7932681" y="5181181"/>
                  <a:ext cx="461291" cy="732267"/>
                  <a:chOff x="380302" y="3676189"/>
                  <a:chExt cx="1819930" cy="2889008"/>
                </a:xfrm>
              </p:grpSpPr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69A9DFDB-8C94-0348-2EF8-BD54ADCCC835}"/>
                      </a:ext>
                    </a:extLst>
                  </p:cNvPr>
                  <p:cNvGrpSpPr/>
                  <p:nvPr/>
                </p:nvGrpSpPr>
                <p:grpSpPr>
                  <a:xfrm>
                    <a:off x="380302" y="3676189"/>
                    <a:ext cx="1819930" cy="2889008"/>
                    <a:chOff x="512654" y="3676189"/>
                    <a:chExt cx="1819930" cy="2889008"/>
                  </a:xfrm>
                </p:grpSpPr>
                <p:pic>
                  <p:nvPicPr>
                    <p:cNvPr id="210" name="Picture 209" descr="A grey rectangular container with a top&#10;&#10;Description automatically generated">
                      <a:extLst>
                        <a:ext uri="{FF2B5EF4-FFF2-40B4-BE49-F238E27FC236}">
                          <a16:creationId xmlns:a16="http://schemas.microsoft.com/office/drawing/2014/main" id="{034116C1-5D55-CA0E-DD8C-5C19B3A23F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28192" y="3678170"/>
                      <a:ext cx="1804392" cy="28870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1" name="Picture 210" descr="A black background with blue dots&#10;&#10;Description automatically generated">
                      <a:extLst>
                        <a:ext uri="{FF2B5EF4-FFF2-40B4-BE49-F238E27FC236}">
                          <a16:creationId xmlns:a16="http://schemas.microsoft.com/office/drawing/2014/main" id="{895345CA-C0F2-75A3-42B9-2393A7CDB8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b="84698"/>
                    <a:stretch/>
                  </p:blipFill>
                  <p:spPr>
                    <a:xfrm>
                      <a:off x="512654" y="3676189"/>
                      <a:ext cx="1819930" cy="44556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9" name="Picture 208" descr="A white outline of bottles and a jar&#10;&#10;Description automatically generated">
                    <a:extLst>
                      <a:ext uri="{FF2B5EF4-FFF2-40B4-BE49-F238E27FC236}">
                        <a16:creationId xmlns:a16="http://schemas.microsoft.com/office/drawing/2014/main" id="{C9D4BFBD-F040-6D41-647C-B4EC77A472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7711" y="4536002"/>
                    <a:ext cx="1090012" cy="145293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72E5F40-0732-BC53-75F4-012F798B8387}"/>
                    </a:ext>
                  </a:extLst>
                </p:cNvPr>
                <p:cNvGrpSpPr/>
                <p:nvPr/>
              </p:nvGrpSpPr>
              <p:grpSpPr>
                <a:xfrm>
                  <a:off x="7222886" y="4984588"/>
                  <a:ext cx="1020481" cy="1024471"/>
                  <a:chOff x="7222886" y="4984588"/>
                  <a:chExt cx="1020481" cy="1024471"/>
                </a:xfrm>
              </p:grpSpPr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61DAD23C-6543-1DC8-1FB8-957F4CBA3969}"/>
                      </a:ext>
                    </a:extLst>
                  </p:cNvPr>
                  <p:cNvGrpSpPr/>
                  <p:nvPr/>
                </p:nvGrpSpPr>
                <p:grpSpPr>
                  <a:xfrm>
                    <a:off x="7717642" y="5112078"/>
                    <a:ext cx="525725" cy="834551"/>
                    <a:chOff x="380302" y="3676189"/>
                    <a:chExt cx="1819930" cy="2889008"/>
                  </a:xfrm>
                </p:grpSpPr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1402BB36-9EFC-D21C-EA49-1023D2B3C1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206" name="Picture 20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14CC9C13-B23D-5915-EB7E-A643B5B3D60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7" name="Picture 20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E081DFF2-A3D4-C816-185B-C6971437BA8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05" name="Picture 20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9118DBCC-C8FF-00B4-55EE-5122073106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4" name="Group 193">
                    <a:extLst>
                      <a:ext uri="{FF2B5EF4-FFF2-40B4-BE49-F238E27FC236}">
                        <a16:creationId xmlns:a16="http://schemas.microsoft.com/office/drawing/2014/main" id="{5000CC78-F3BE-986E-8EB9-D7C863FB6C53}"/>
                      </a:ext>
                    </a:extLst>
                  </p:cNvPr>
                  <p:cNvGrpSpPr/>
                  <p:nvPr/>
                </p:nvGrpSpPr>
                <p:grpSpPr>
                  <a:xfrm>
                    <a:off x="7485078" y="5044691"/>
                    <a:ext cx="587880" cy="933217"/>
                    <a:chOff x="380302" y="3676189"/>
                    <a:chExt cx="1819930" cy="2889008"/>
                  </a:xfrm>
                </p:grpSpPr>
                <p:grpSp>
                  <p:nvGrpSpPr>
                    <p:cNvPr id="200" name="Group 199">
                      <a:extLst>
                        <a:ext uri="{FF2B5EF4-FFF2-40B4-BE49-F238E27FC236}">
                          <a16:creationId xmlns:a16="http://schemas.microsoft.com/office/drawing/2014/main" id="{60C225D3-0B2E-3C69-4954-E2679687E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202" name="Picture 201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8C2C55DB-190C-653E-BC54-300871B794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3" name="Picture 202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709307DD-8A6B-F68E-F9F8-21BAFB4CFE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01" name="Picture 200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D7C13FBA-F07C-9D39-27B9-0689128CD6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5" name="Group 194">
                    <a:extLst>
                      <a:ext uri="{FF2B5EF4-FFF2-40B4-BE49-F238E27FC236}">
                        <a16:creationId xmlns:a16="http://schemas.microsoft.com/office/drawing/2014/main" id="{909B10F3-B0CC-7FC2-A164-945801EA3312}"/>
                      </a:ext>
                    </a:extLst>
                  </p:cNvPr>
                  <p:cNvGrpSpPr/>
                  <p:nvPr/>
                </p:nvGrpSpPr>
                <p:grpSpPr>
                  <a:xfrm>
                    <a:off x="7222886" y="4984588"/>
                    <a:ext cx="645365" cy="1024471"/>
                    <a:chOff x="380302" y="3676189"/>
                    <a:chExt cx="1819930" cy="2889008"/>
                  </a:xfrm>
                </p:grpSpPr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1FE799C7-492F-D7D1-4F46-2D10AF4B6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98" name="Picture 197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E658CD8F-3BF0-362D-20F8-9109484769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9" name="Picture 198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3CEEA3A0-392A-26BF-8237-E6BA2C9CFE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97" name="Picture 196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1A1B034D-FCE9-9EB7-A9CF-D1B0E504A6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F9457DF-F1CB-A0E1-4584-AAA03C55F9BA}"/>
                  </a:ext>
                </a:extLst>
              </p:cNvPr>
              <p:cNvGrpSpPr/>
              <p:nvPr/>
            </p:nvGrpSpPr>
            <p:grpSpPr>
              <a:xfrm>
                <a:off x="503794" y="3265169"/>
                <a:ext cx="7160622" cy="3368994"/>
                <a:chOff x="503794" y="3265169"/>
                <a:chExt cx="7160622" cy="336899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E4601F8-BC4A-B560-7EA5-1A9399C5A5BB}"/>
                    </a:ext>
                  </a:extLst>
                </p:cNvPr>
                <p:cNvGrpSpPr/>
                <p:nvPr/>
              </p:nvGrpSpPr>
              <p:grpSpPr>
                <a:xfrm>
                  <a:off x="5284513" y="4522982"/>
                  <a:ext cx="2379903" cy="1692236"/>
                  <a:chOff x="5284513" y="4522982"/>
                  <a:chExt cx="2379903" cy="1692236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77D35DA9-BE68-4537-199E-29D163774E72}"/>
                      </a:ext>
                    </a:extLst>
                  </p:cNvPr>
                  <p:cNvGrpSpPr/>
                  <p:nvPr/>
                </p:nvGrpSpPr>
                <p:grpSpPr>
                  <a:xfrm>
                    <a:off x="6956932" y="4924297"/>
                    <a:ext cx="707484" cy="1123080"/>
                    <a:chOff x="380302" y="3676189"/>
                    <a:chExt cx="1819930" cy="2889008"/>
                  </a:xfrm>
                </p:grpSpPr>
                <p:grpSp>
                  <p:nvGrpSpPr>
                    <p:cNvPr id="187" name="Group 186">
                      <a:extLst>
                        <a:ext uri="{FF2B5EF4-FFF2-40B4-BE49-F238E27FC236}">
                          <a16:creationId xmlns:a16="http://schemas.microsoft.com/office/drawing/2014/main" id="{DE819A94-9781-78B7-D694-018CB8AA8D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89" name="Picture 188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DE4EBC60-B21A-9C1D-3CAC-DA6BC36017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0" name="Picture 189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EE625A34-14E7-ADC3-98E9-DD57C070A1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88" name="Picture 187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26B471FB-5E56-C1A0-59C4-E849F2C438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7880947A-E38B-AAB3-CA9A-ABD9188C8CC1}"/>
                      </a:ext>
                    </a:extLst>
                  </p:cNvPr>
                  <p:cNvGrpSpPr/>
                  <p:nvPr/>
                </p:nvGrpSpPr>
                <p:grpSpPr>
                  <a:xfrm>
                    <a:off x="6679141" y="4871703"/>
                    <a:ext cx="751480" cy="1192921"/>
                    <a:chOff x="380302" y="3676189"/>
                    <a:chExt cx="1819930" cy="2889008"/>
                  </a:xfrm>
                </p:grpSpPr>
                <p:grpSp>
                  <p:nvGrpSpPr>
                    <p:cNvPr id="183" name="Group 182">
                      <a:extLst>
                        <a:ext uri="{FF2B5EF4-FFF2-40B4-BE49-F238E27FC236}">
                          <a16:creationId xmlns:a16="http://schemas.microsoft.com/office/drawing/2014/main" id="{CB0CA6C3-60BC-C552-A1AB-4454CA7E67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85" name="Picture 184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E5E59D24-FC9F-5D32-8DB5-9DEADAD1D89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6" name="Picture 185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67E7E643-3601-0985-4C0A-8E459157A47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84" name="Picture 183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3B1FAA12-383C-9A93-6967-96B4357956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28EB92E7-4916-885B-9E95-3674EFD9CA72}"/>
                      </a:ext>
                    </a:extLst>
                  </p:cNvPr>
                  <p:cNvGrpSpPr/>
                  <p:nvPr/>
                </p:nvGrpSpPr>
                <p:grpSpPr>
                  <a:xfrm>
                    <a:off x="6379846" y="4812601"/>
                    <a:ext cx="810254" cy="1286220"/>
                    <a:chOff x="380302" y="3676189"/>
                    <a:chExt cx="1819930" cy="2889008"/>
                  </a:xfrm>
                </p:grpSpPr>
                <p:grpSp>
                  <p:nvGrpSpPr>
                    <p:cNvPr id="179" name="Group 178">
                      <a:extLst>
                        <a:ext uri="{FF2B5EF4-FFF2-40B4-BE49-F238E27FC236}">
                          <a16:creationId xmlns:a16="http://schemas.microsoft.com/office/drawing/2014/main" id="{5B8F7928-6E03-9837-EE3A-6C8FA51514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81" name="Picture 18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191C5EF9-5569-A191-3D9F-027A499FED2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2" name="Picture 18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3E313031-FE77-A3C6-13CA-52F78A2AF6A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80" name="Picture 17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8FE36B09-E813-211C-B00A-2F92C9CB2FD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B5AD9E58-9618-01C9-6B76-A6EB0B45CFF6}"/>
                      </a:ext>
                    </a:extLst>
                  </p:cNvPr>
                  <p:cNvGrpSpPr/>
                  <p:nvPr/>
                </p:nvGrpSpPr>
                <p:grpSpPr>
                  <a:xfrm>
                    <a:off x="6060844" y="4740053"/>
                    <a:ext cx="874582" cy="1388336"/>
                    <a:chOff x="380302" y="3676189"/>
                    <a:chExt cx="1819930" cy="2889008"/>
                  </a:xfrm>
                </p:grpSpPr>
                <p:grpSp>
                  <p:nvGrpSpPr>
                    <p:cNvPr id="175" name="Group 174">
                      <a:extLst>
                        <a:ext uri="{FF2B5EF4-FFF2-40B4-BE49-F238E27FC236}">
                          <a16:creationId xmlns:a16="http://schemas.microsoft.com/office/drawing/2014/main" id="{04013671-44B9-4F93-413D-307F3933A5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77" name="Picture 176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9BA9AE59-9A46-510A-9C49-843E8F9464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8" name="Picture 177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8D2F2C9E-C5B1-DB89-4294-DE6B13C96C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8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76" name="Picture 175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09167920-1F0C-717D-2D4B-1CFDACD090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C4DA068E-9036-DFA7-AC6F-9B6E1DA7E2B9}"/>
                      </a:ext>
                    </a:extLst>
                  </p:cNvPr>
                  <p:cNvGrpSpPr/>
                  <p:nvPr/>
                </p:nvGrpSpPr>
                <p:grpSpPr>
                  <a:xfrm>
                    <a:off x="5690401" y="4635755"/>
                    <a:ext cx="963747" cy="1529879"/>
                    <a:chOff x="380302" y="3676189"/>
                    <a:chExt cx="1819930" cy="2889008"/>
                  </a:xfrm>
                </p:grpSpPr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152E4416-4419-A98D-0188-08A992232C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73" name="Picture 172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0AFDF987-CB32-1223-5020-03413121F6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4" name="Picture 173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6AF0998C-F6A6-745A-668E-38533EA21B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72" name="Picture 171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5F19D8E0-8B29-D9D9-4AC8-167D1F1D03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0BCC75ED-7502-6C73-B920-CE6865A8C069}"/>
                      </a:ext>
                    </a:extLst>
                  </p:cNvPr>
                  <p:cNvGrpSpPr/>
                  <p:nvPr/>
                </p:nvGrpSpPr>
                <p:grpSpPr>
                  <a:xfrm>
                    <a:off x="5284513" y="4522982"/>
                    <a:ext cx="1066024" cy="1692236"/>
                    <a:chOff x="380302" y="3676189"/>
                    <a:chExt cx="1819930" cy="2889008"/>
                  </a:xfrm>
                </p:grpSpPr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2E81E12F-4863-C9EC-63DD-4C22508ED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66" name="Picture 16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713FBB23-402E-8E27-D274-2D3ECE1F1C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7" name="Picture 16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08D30E81-E505-1478-4C0B-26DAE16C0C8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65" name="Picture 16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98B1799D-866E-12AF-DCCB-126D9F88E9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5EA1A43-4BFB-7299-1EE6-4F0FEF5792CE}"/>
                    </a:ext>
                  </a:extLst>
                </p:cNvPr>
                <p:cNvGrpSpPr/>
                <p:nvPr/>
              </p:nvGrpSpPr>
              <p:grpSpPr>
                <a:xfrm>
                  <a:off x="503794" y="3265169"/>
                  <a:ext cx="5521060" cy="3368994"/>
                  <a:chOff x="503794" y="3265169"/>
                  <a:chExt cx="5521060" cy="3368994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5732E0B4-84B4-3433-212C-8E5A91B81CD9}"/>
                      </a:ext>
                    </a:extLst>
                  </p:cNvPr>
                  <p:cNvGrpSpPr/>
                  <p:nvPr/>
                </p:nvGrpSpPr>
                <p:grpSpPr>
                  <a:xfrm>
                    <a:off x="4868802" y="4417314"/>
                    <a:ext cx="1156052" cy="1835149"/>
                    <a:chOff x="380302" y="3676189"/>
                    <a:chExt cx="1819930" cy="2889008"/>
                  </a:xfrm>
                </p:grpSpPr>
                <p:grpSp>
                  <p:nvGrpSpPr>
                    <p:cNvPr id="150" name="Group 149">
                      <a:extLst>
                        <a:ext uri="{FF2B5EF4-FFF2-40B4-BE49-F238E27FC236}">
                          <a16:creationId xmlns:a16="http://schemas.microsoft.com/office/drawing/2014/main" id="{061B8E28-B845-337C-5417-9EE848FC64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52" name="Picture 151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76779020-9760-6788-ADB3-15B625DF2B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3" name="Picture 152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34D3A4C6-45F2-F102-8DF0-9B90BA9ADB4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51" name="Picture 150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33A3A8CC-BB27-FC82-F7D1-FC73B17523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CC999466-3ED8-886B-3EFE-354DF622EEAE}"/>
                      </a:ext>
                    </a:extLst>
                  </p:cNvPr>
                  <p:cNvGrpSpPr/>
                  <p:nvPr/>
                </p:nvGrpSpPr>
                <p:grpSpPr>
                  <a:xfrm>
                    <a:off x="4357499" y="4234240"/>
                    <a:ext cx="1307581" cy="2075690"/>
                    <a:chOff x="380302" y="3676189"/>
                    <a:chExt cx="1819930" cy="2889008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6DE61207-F946-9B2E-8112-983D312236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48" name="Picture 147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9E59683D-D2A2-FCFC-1F6C-03476789CB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9" name="Picture 148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03155205-BE78-922E-6D4F-DFA00FD8BD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47" name="Picture 146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20684D7D-9D06-4CBA-FB3E-751B4F09D5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5A35B320-5B7E-9613-9DF3-8058AB8AB529}"/>
                      </a:ext>
                    </a:extLst>
                  </p:cNvPr>
                  <p:cNvGrpSpPr/>
                  <p:nvPr/>
                </p:nvGrpSpPr>
                <p:grpSpPr>
                  <a:xfrm>
                    <a:off x="3838940" y="4088708"/>
                    <a:ext cx="1428070" cy="2266958"/>
                    <a:chOff x="380302" y="3676189"/>
                    <a:chExt cx="1819930" cy="2889008"/>
                  </a:xfrm>
                </p:grpSpPr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012BAB46-3D7C-8910-68B0-448B59C7CC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44" name="Picture 143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617CE7F8-60E9-0157-2D2D-18DDD832E5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5" name="Picture 144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927F49E0-5952-C20A-27DF-EDC24120224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43" name="Picture 142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52EFF630-7AC3-B411-6745-310729972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1F681CCA-91B8-0F46-4292-02391C3EADA5}"/>
                      </a:ext>
                    </a:extLst>
                  </p:cNvPr>
                  <p:cNvGrpSpPr/>
                  <p:nvPr/>
                </p:nvGrpSpPr>
                <p:grpSpPr>
                  <a:xfrm>
                    <a:off x="3243969" y="3911128"/>
                    <a:ext cx="1576350" cy="2502342"/>
                    <a:chOff x="380302" y="3676189"/>
                    <a:chExt cx="1819930" cy="2889008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AC35D13F-91A4-DB71-AF3F-9FBFD85F99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39" name="Picture 138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0AB763F5-282D-20B7-7F6B-648A43540F2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1" name="Picture 140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831FED49-D3FF-B409-BFD0-D2FCA62FACF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38" name="Picture 137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E6BB1E0E-6C35-A9AF-B9B4-5B5855F278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9FBCE270-02F3-3525-01FD-504EC0E0D30F}"/>
                      </a:ext>
                    </a:extLst>
                  </p:cNvPr>
                  <p:cNvGrpSpPr/>
                  <p:nvPr/>
                </p:nvGrpSpPr>
                <p:grpSpPr>
                  <a:xfrm>
                    <a:off x="2621613" y="3729601"/>
                    <a:ext cx="1720493" cy="2731159"/>
                    <a:chOff x="380302" y="3676189"/>
                    <a:chExt cx="1819930" cy="2889008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91FE2F3E-F4AB-771B-E815-D3027E74E7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41" name="Picture 4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B7965318-B404-E14D-460D-EE51221492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8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" name="Picture 4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DEC5C99D-F2E3-0A8C-6994-9FD86E29D8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0" name="Picture 3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8181784D-211B-9771-DFE6-1378C066B4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C6A1B92B-43E2-9D42-1EDC-DF448BE9B831}"/>
                      </a:ext>
                    </a:extLst>
                  </p:cNvPr>
                  <p:cNvGrpSpPr/>
                  <p:nvPr/>
                </p:nvGrpSpPr>
                <p:grpSpPr>
                  <a:xfrm>
                    <a:off x="1933195" y="3554055"/>
                    <a:ext cx="1880732" cy="2985527"/>
                    <a:chOff x="380302" y="3676189"/>
                    <a:chExt cx="1819930" cy="2889008"/>
                  </a:xfrm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379315C9-D105-7938-3734-69A1268D9C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37" name="Picture 36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BD9AC890-60DC-2147-7A26-383619E9B61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" name="Picture 37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956A9246-1174-9715-EB1D-D683AEFA6E1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6" name="Picture 35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6EDC49FD-19CF-6900-E153-37181E6711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48B8FCD5-5B13-2503-52E8-D4F1B3B5DA8C}"/>
                      </a:ext>
                    </a:extLst>
                  </p:cNvPr>
                  <p:cNvGrpSpPr/>
                  <p:nvPr/>
                </p:nvGrpSpPr>
                <p:grpSpPr>
                  <a:xfrm>
                    <a:off x="1244767" y="3424057"/>
                    <a:ext cx="1992415" cy="3162816"/>
                    <a:chOff x="380302" y="3676189"/>
                    <a:chExt cx="1819930" cy="2889008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25920F7-11E4-F2E8-3F41-25747F6F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33" name="Picture 32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3B6C88F0-CFF8-CF31-785F-DE3DC6FD025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Picture 33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18506B6D-FE74-1E5B-D191-02598EEFDC2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2" name="Picture 31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71C2C88F-2004-71FA-C8E7-D2DF0795EA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43F3185-5DA7-4C43-3AD1-FAE6066D2815}"/>
                      </a:ext>
                    </a:extLst>
                  </p:cNvPr>
                  <p:cNvGrpSpPr/>
                  <p:nvPr/>
                </p:nvGrpSpPr>
                <p:grpSpPr>
                  <a:xfrm>
                    <a:off x="503794" y="3265169"/>
                    <a:ext cx="2122297" cy="3368994"/>
                    <a:chOff x="380302" y="3676189"/>
                    <a:chExt cx="1819930" cy="2889008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080F84F0-CA0A-5941-FB13-BB31DD9FE2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29" name="Picture 28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5C85AD61-44CB-1456-2447-E3FBFB01A2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" name="Picture 29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AACE17D9-9EAB-5678-88DE-8DD4692C2C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8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8" name="Picture 27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20010F54-BAB0-B325-81BC-100EC349F6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7A83A1F-BC10-60E9-8DBD-8FB7F7DEFC2F}"/>
                </a:ext>
              </a:extLst>
            </p:cNvPr>
            <p:cNvGrpSpPr/>
            <p:nvPr/>
          </p:nvGrpSpPr>
          <p:grpSpPr>
            <a:xfrm>
              <a:off x="1095589" y="3317719"/>
              <a:ext cx="7890178" cy="3368994"/>
              <a:chOff x="503794" y="3265169"/>
              <a:chExt cx="7890178" cy="3368994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AC670077-7781-DDBB-BACC-B65A02929F12}"/>
                  </a:ext>
                </a:extLst>
              </p:cNvPr>
              <p:cNvGrpSpPr/>
              <p:nvPr/>
            </p:nvGrpSpPr>
            <p:grpSpPr>
              <a:xfrm>
                <a:off x="7222886" y="4984588"/>
                <a:ext cx="1171086" cy="1024471"/>
                <a:chOff x="7222886" y="4984588"/>
                <a:chExt cx="1171086" cy="1024471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8C8BB67-F37E-9AB6-1FD9-B26677A9C9E6}"/>
                    </a:ext>
                  </a:extLst>
                </p:cNvPr>
                <p:cNvGrpSpPr/>
                <p:nvPr/>
              </p:nvGrpSpPr>
              <p:grpSpPr>
                <a:xfrm>
                  <a:off x="7932681" y="5181181"/>
                  <a:ext cx="461291" cy="732267"/>
                  <a:chOff x="380302" y="3676189"/>
                  <a:chExt cx="1819930" cy="2889008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7812FC9C-3795-5EF1-1591-4ADF12AD6723}"/>
                      </a:ext>
                    </a:extLst>
                  </p:cNvPr>
                  <p:cNvGrpSpPr/>
                  <p:nvPr/>
                </p:nvGrpSpPr>
                <p:grpSpPr>
                  <a:xfrm>
                    <a:off x="380302" y="3676189"/>
                    <a:ext cx="1819930" cy="2889008"/>
                    <a:chOff x="512654" y="3676189"/>
                    <a:chExt cx="1819930" cy="2889008"/>
                  </a:xfrm>
                </p:grpSpPr>
                <p:pic>
                  <p:nvPicPr>
                    <p:cNvPr id="136" name="Picture 135" descr="A grey rectangular container with a top&#10;&#10;Description automatically generated">
                      <a:extLst>
                        <a:ext uri="{FF2B5EF4-FFF2-40B4-BE49-F238E27FC236}">
                          <a16:creationId xmlns:a16="http://schemas.microsoft.com/office/drawing/2014/main" id="{D759930E-CB9A-4BED-A69A-04417CC52B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28192" y="3678170"/>
                      <a:ext cx="1804392" cy="28870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7" name="Picture 136" descr="A black background with blue dots&#10;&#10;Description automatically generated">
                      <a:extLst>
                        <a:ext uri="{FF2B5EF4-FFF2-40B4-BE49-F238E27FC236}">
                          <a16:creationId xmlns:a16="http://schemas.microsoft.com/office/drawing/2014/main" id="{DAAD53CD-7F8D-4886-2243-843D52006E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b="84698"/>
                    <a:stretch/>
                  </p:blipFill>
                  <p:spPr>
                    <a:xfrm>
                      <a:off x="512654" y="3676189"/>
                      <a:ext cx="1819930" cy="44556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5" name="Picture 134" descr="A white outline of bottles and a jar&#10;&#10;Description automatically generated">
                    <a:extLst>
                      <a:ext uri="{FF2B5EF4-FFF2-40B4-BE49-F238E27FC236}">
                        <a16:creationId xmlns:a16="http://schemas.microsoft.com/office/drawing/2014/main" id="{2F04BB9E-9B5D-A695-61DE-A05FBE7930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7711" y="4536002"/>
                    <a:ext cx="1090012" cy="145293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4E9AAB22-FDDC-9F73-859D-94783C8AE6DA}"/>
                    </a:ext>
                  </a:extLst>
                </p:cNvPr>
                <p:cNvGrpSpPr/>
                <p:nvPr/>
              </p:nvGrpSpPr>
              <p:grpSpPr>
                <a:xfrm>
                  <a:off x="7222886" y="4984588"/>
                  <a:ext cx="1020481" cy="1024471"/>
                  <a:chOff x="7222886" y="4984588"/>
                  <a:chExt cx="1020481" cy="1024471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4BF2F2CB-8DDC-3C5B-76ED-17798A0AB33E}"/>
                      </a:ext>
                    </a:extLst>
                  </p:cNvPr>
                  <p:cNvGrpSpPr/>
                  <p:nvPr/>
                </p:nvGrpSpPr>
                <p:grpSpPr>
                  <a:xfrm>
                    <a:off x="7717642" y="5112078"/>
                    <a:ext cx="525725" cy="834551"/>
                    <a:chOff x="380302" y="3676189"/>
                    <a:chExt cx="1819930" cy="2889008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44C51BC4-D808-FFA8-CCDD-ECE6CC0A6A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31" name="Picture 13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F4F1970A-5DD8-08F8-11D9-12D81D7BD7B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Picture 13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831AD061-C80A-24F4-FBBF-CF35ADAC96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30" name="Picture 12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343DD989-3771-9DB4-9898-E4F287209C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546384FB-2631-B33A-0B1A-64291FCE191E}"/>
                      </a:ext>
                    </a:extLst>
                  </p:cNvPr>
                  <p:cNvGrpSpPr/>
                  <p:nvPr/>
                </p:nvGrpSpPr>
                <p:grpSpPr>
                  <a:xfrm>
                    <a:off x="7485078" y="5044691"/>
                    <a:ext cx="587880" cy="933217"/>
                    <a:chOff x="380302" y="3676189"/>
                    <a:chExt cx="1819930" cy="2889008"/>
                  </a:xfrm>
                </p:grpSpPr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id="{2DAA8179-3FF1-9F8E-ED09-CDA65CB96E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26" name="Picture 12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2D69EF11-3A6D-31B7-DAE0-5A1DF70164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7" name="Picture 12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B813AED6-7742-CF82-6E77-8E524A5706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25" name="Picture 12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AB243D1F-561F-6105-161B-0AB092D30F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F3DA75FE-B770-6B03-A844-168F157BD3B9}"/>
                      </a:ext>
                    </a:extLst>
                  </p:cNvPr>
                  <p:cNvGrpSpPr/>
                  <p:nvPr/>
                </p:nvGrpSpPr>
                <p:grpSpPr>
                  <a:xfrm>
                    <a:off x="7222886" y="4984588"/>
                    <a:ext cx="645365" cy="1024471"/>
                    <a:chOff x="380302" y="3676189"/>
                    <a:chExt cx="1819930" cy="2889008"/>
                  </a:xfrm>
                </p:grpSpPr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400E7BE5-B339-197D-FCA2-0FCDA8345B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21" name="Picture 12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BED7A8C1-3E51-02BB-D8E0-8264D9A588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2" name="Picture 12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6D1006D5-80E0-A05C-4A8E-FE66CEC33F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b="84698"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20" name="Picture 11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42FD7CBC-F3C5-AAEF-25A5-3C310C6F99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56EF869-4B6F-B4FD-C89E-61A3B08FCBB2}"/>
                  </a:ext>
                </a:extLst>
              </p:cNvPr>
              <p:cNvGrpSpPr/>
              <p:nvPr/>
            </p:nvGrpSpPr>
            <p:grpSpPr>
              <a:xfrm>
                <a:off x="503794" y="3265169"/>
                <a:ext cx="7160622" cy="3368994"/>
                <a:chOff x="503794" y="3265169"/>
                <a:chExt cx="7160622" cy="3368994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35031769-9D04-8894-F0CE-64A141E81F23}"/>
                    </a:ext>
                  </a:extLst>
                </p:cNvPr>
                <p:cNvGrpSpPr/>
                <p:nvPr/>
              </p:nvGrpSpPr>
              <p:grpSpPr>
                <a:xfrm>
                  <a:off x="5284513" y="4522982"/>
                  <a:ext cx="2379903" cy="1692236"/>
                  <a:chOff x="5284513" y="4522982"/>
                  <a:chExt cx="2379903" cy="1692236"/>
                </a:xfrm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4D9EED39-3DDB-823A-4480-D2751BB89BE9}"/>
                      </a:ext>
                    </a:extLst>
                  </p:cNvPr>
                  <p:cNvGrpSpPr/>
                  <p:nvPr/>
                </p:nvGrpSpPr>
                <p:grpSpPr>
                  <a:xfrm>
                    <a:off x="6956932" y="4924297"/>
                    <a:ext cx="707484" cy="1123080"/>
                    <a:chOff x="380302" y="3676189"/>
                    <a:chExt cx="1819930" cy="2889008"/>
                  </a:xfrm>
                </p:grpSpPr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AA3507D1-E7DE-454D-132F-4E4947F238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16" name="Picture 11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D3D92BB2-CECE-C107-7181-47922101B8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7" name="Picture 11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53CB24A2-A283-A779-E86B-0D44717B79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3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15" name="Picture 11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824C205A-EBC3-FB3F-308E-CD54A83362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5795F69C-585D-2805-EAF1-DEF592B07894}"/>
                      </a:ext>
                    </a:extLst>
                  </p:cNvPr>
                  <p:cNvGrpSpPr/>
                  <p:nvPr/>
                </p:nvGrpSpPr>
                <p:grpSpPr>
                  <a:xfrm>
                    <a:off x="6679141" y="4871703"/>
                    <a:ext cx="751480" cy="1192921"/>
                    <a:chOff x="380302" y="3676189"/>
                    <a:chExt cx="1819930" cy="2889008"/>
                  </a:xfrm>
                </p:grpSpPr>
                <p:grpSp>
                  <p:nvGrpSpPr>
                    <p:cNvPr id="109" name="Group 108">
                      <a:extLst>
                        <a:ext uri="{FF2B5EF4-FFF2-40B4-BE49-F238E27FC236}">
                          <a16:creationId xmlns:a16="http://schemas.microsoft.com/office/drawing/2014/main" id="{2329B3C1-5A36-07FD-5065-E3F0B94BC8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11" name="Picture 11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8F02E338-8316-C2C3-047E-980D6F899A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2" name="Picture 11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9B6825FB-C17F-E610-B3BE-F77925F17D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6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10" name="Picture 10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C80BDDF0-DAF4-F692-ABB3-DD78F6008C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66D2DB6F-6411-615F-3425-5A17BC595FA2}"/>
                      </a:ext>
                    </a:extLst>
                  </p:cNvPr>
                  <p:cNvGrpSpPr/>
                  <p:nvPr/>
                </p:nvGrpSpPr>
                <p:grpSpPr>
                  <a:xfrm>
                    <a:off x="6379846" y="4812601"/>
                    <a:ext cx="810254" cy="1286220"/>
                    <a:chOff x="380302" y="3676189"/>
                    <a:chExt cx="1819930" cy="2889008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C4B8879A-3962-7506-A3D9-E48E48A397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06" name="Picture 10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ED08E892-28B6-4DA0-83AB-7EE7E3AC01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8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7" name="Picture 10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0FE24D39-125E-27A5-6B89-FE87E05C090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9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Picture 10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62A28765-42A0-1F8E-B715-B9765538B9C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BA7E15F7-8D6F-9E0A-1C21-566997117C29}"/>
                      </a:ext>
                    </a:extLst>
                  </p:cNvPr>
                  <p:cNvGrpSpPr/>
                  <p:nvPr/>
                </p:nvGrpSpPr>
                <p:grpSpPr>
                  <a:xfrm>
                    <a:off x="6060844" y="4740053"/>
                    <a:ext cx="874582" cy="1388336"/>
                    <a:chOff x="380302" y="3676189"/>
                    <a:chExt cx="1819930" cy="2889008"/>
                  </a:xfrm>
                </p:grpSpPr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D7F2C9A9-BCB3-572C-0082-2BB9F8D114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101" name="Picture 10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B4A211D4-C69A-445E-60B2-EB7097BDD9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2" name="Picture 10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6A15CAEA-3B93-343C-4874-8F50BEF6EC6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0" name="Picture 9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ABEE6212-4176-51C9-8ACA-FF9BE1060AB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3BF35E9A-2619-0B6D-D5C2-A40AD3659554}"/>
                      </a:ext>
                    </a:extLst>
                  </p:cNvPr>
                  <p:cNvGrpSpPr/>
                  <p:nvPr/>
                </p:nvGrpSpPr>
                <p:grpSpPr>
                  <a:xfrm>
                    <a:off x="5690401" y="4635755"/>
                    <a:ext cx="963747" cy="1529879"/>
                    <a:chOff x="380302" y="3676189"/>
                    <a:chExt cx="1819930" cy="2889008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010E0FE5-E825-AA27-9DE3-4C496A08F1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96" name="Picture 9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35329E5A-E65A-45C1-C084-61674A88DA4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7" name="Picture 9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5EB4A897-F593-B6BA-788B-EE8F236B905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5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5" name="Picture 9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0EFBC617-FFF3-BDDB-D094-C9820C54FE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2B7928F5-F38F-8012-2530-D81F8696FA25}"/>
                      </a:ext>
                    </a:extLst>
                  </p:cNvPr>
                  <p:cNvGrpSpPr/>
                  <p:nvPr/>
                </p:nvGrpSpPr>
                <p:grpSpPr>
                  <a:xfrm>
                    <a:off x="5284513" y="4522982"/>
                    <a:ext cx="1066024" cy="1692236"/>
                    <a:chOff x="380302" y="3676189"/>
                    <a:chExt cx="1819930" cy="2889008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D990B808-E2BD-F820-B497-4325DD1056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91" name="Picture 9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C80F2DEA-1FF3-34DB-A219-4695FF50BB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F2E3C846-7DE7-7DA7-A2DE-D3442A7400A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0" name="Picture 8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1640DF1F-819F-A936-9C22-A6EC61F6DF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DF3B7E15-4C16-7A8F-1167-0D2FECD343A5}"/>
                    </a:ext>
                  </a:extLst>
                </p:cNvPr>
                <p:cNvGrpSpPr/>
                <p:nvPr/>
              </p:nvGrpSpPr>
              <p:grpSpPr>
                <a:xfrm>
                  <a:off x="503794" y="3265169"/>
                  <a:ext cx="5521060" cy="3368994"/>
                  <a:chOff x="503794" y="3265169"/>
                  <a:chExt cx="5521060" cy="3368994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4FAC657A-0513-CB91-E1DB-C4ECA7409A07}"/>
                      </a:ext>
                    </a:extLst>
                  </p:cNvPr>
                  <p:cNvGrpSpPr/>
                  <p:nvPr/>
                </p:nvGrpSpPr>
                <p:grpSpPr>
                  <a:xfrm>
                    <a:off x="4868802" y="4417314"/>
                    <a:ext cx="1156052" cy="1835149"/>
                    <a:chOff x="380302" y="3676189"/>
                    <a:chExt cx="1819930" cy="2889008"/>
                  </a:xfrm>
                </p:grpSpPr>
                <p:grpSp>
                  <p:nvGrpSpPr>
                    <p:cNvPr id="84" name="Group 83">
                      <a:extLst>
                        <a:ext uri="{FF2B5EF4-FFF2-40B4-BE49-F238E27FC236}">
                          <a16:creationId xmlns:a16="http://schemas.microsoft.com/office/drawing/2014/main" id="{FD2A2BA0-6813-BF49-7161-D64B7E18D9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86" name="Picture 8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7F7C8494-0C4D-1FC5-CA2F-3F6FDC31705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0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7" name="Picture 8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5D36E4D3-54F4-3405-8038-EBEE664156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1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5" name="Picture 8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1D212227-DE0F-6826-ADA0-3487F03FE0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29D0BF3B-51BA-5168-3E32-E94E4F5B125A}"/>
                      </a:ext>
                    </a:extLst>
                  </p:cNvPr>
                  <p:cNvGrpSpPr/>
                  <p:nvPr/>
                </p:nvGrpSpPr>
                <p:grpSpPr>
                  <a:xfrm>
                    <a:off x="4357499" y="4234240"/>
                    <a:ext cx="1307581" cy="2075690"/>
                    <a:chOff x="380302" y="3676189"/>
                    <a:chExt cx="1819930" cy="2889008"/>
                  </a:xfrm>
                </p:grpSpPr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75A4955A-0907-4587-B97A-2EBEF0BA7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81" name="Picture 8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AF118659-50DF-7C3B-BAA9-7408AA75E46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2" name="Picture 8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19489F85-BB1F-9FD6-6C5A-034A1E24765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4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0" name="Picture 7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4E73B46E-6E1A-6430-C7DA-17804566EC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8F629B0-A19A-139C-387C-D1F5F06A93A7}"/>
                      </a:ext>
                    </a:extLst>
                  </p:cNvPr>
                  <p:cNvGrpSpPr/>
                  <p:nvPr/>
                </p:nvGrpSpPr>
                <p:grpSpPr>
                  <a:xfrm>
                    <a:off x="3838940" y="4088708"/>
                    <a:ext cx="1428070" cy="2266958"/>
                    <a:chOff x="380302" y="3676189"/>
                    <a:chExt cx="1819930" cy="2889008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4A31FD31-2D53-A6C7-F226-D4BD7A661A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76" name="Picture 7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7B5F1234-2364-A0A7-7B49-7497FCC148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Picture 7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BB3256E9-2D00-E439-2C08-D582313FB8A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7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5" name="Picture 7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0BBC1D4F-11D9-538D-76D2-A545AD82CE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0AE1D7B1-29A6-1787-D2CB-9EBAE7E0857B}"/>
                      </a:ext>
                    </a:extLst>
                  </p:cNvPr>
                  <p:cNvGrpSpPr/>
                  <p:nvPr/>
                </p:nvGrpSpPr>
                <p:grpSpPr>
                  <a:xfrm>
                    <a:off x="3243969" y="3911128"/>
                    <a:ext cx="1576350" cy="2502342"/>
                    <a:chOff x="380302" y="3676189"/>
                    <a:chExt cx="1819930" cy="2889008"/>
                  </a:xfrm>
                </p:grpSpPr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BB92A6D1-3AD6-3FF9-4A74-72F045BE35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71" name="Picture 7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ACD07CB8-FDAE-032C-B329-3DE3CC47269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9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2" name="Picture 7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0F6417F8-D8FA-E7DC-A23A-6DC736E821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0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0" name="Picture 6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5F900CD8-2F2A-B232-62FE-A99FD2C4AF7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0F872015-8DB1-CE8C-9ABB-D4882331428A}"/>
                      </a:ext>
                    </a:extLst>
                  </p:cNvPr>
                  <p:cNvGrpSpPr/>
                  <p:nvPr/>
                </p:nvGrpSpPr>
                <p:grpSpPr>
                  <a:xfrm>
                    <a:off x="2621613" y="3729601"/>
                    <a:ext cx="1720493" cy="2731159"/>
                    <a:chOff x="380302" y="3676189"/>
                    <a:chExt cx="1819930" cy="2889008"/>
                  </a:xfrm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9BF45737-18FF-7ACF-EEC3-CFEE0DBC74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66" name="Picture 6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FE7BFC48-4526-6089-90AD-06817F4388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" name="Picture 6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8CEA0C05-5BC8-E4F2-C13C-E194B4A4B7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3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5" name="Picture 6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F96EC1FD-1CB8-133F-E4BF-3CC1F665A0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84FE092-5B1E-9401-27FF-FA9F5AF653EB}"/>
                      </a:ext>
                    </a:extLst>
                  </p:cNvPr>
                  <p:cNvGrpSpPr/>
                  <p:nvPr/>
                </p:nvGrpSpPr>
                <p:grpSpPr>
                  <a:xfrm>
                    <a:off x="1933195" y="3554055"/>
                    <a:ext cx="1880732" cy="2985527"/>
                    <a:chOff x="380302" y="3676189"/>
                    <a:chExt cx="1819930" cy="2889008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51788B74-34FD-6E9D-4EE8-10EA067EC3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61" name="Picture 6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5B02F2C5-A4DE-1C7F-AE47-0FF7A847A4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" name="Picture 6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273003F5-F45E-292A-06BE-31786EBCD37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6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0" name="Picture 5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AA2C8A39-1FBC-E1D4-3BCD-7DF69785AAA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A7E41A19-657A-791B-4BA0-AFA2FADC8A93}"/>
                      </a:ext>
                    </a:extLst>
                  </p:cNvPr>
                  <p:cNvGrpSpPr/>
                  <p:nvPr/>
                </p:nvGrpSpPr>
                <p:grpSpPr>
                  <a:xfrm>
                    <a:off x="1244767" y="3424057"/>
                    <a:ext cx="1992415" cy="3162816"/>
                    <a:chOff x="380302" y="3676189"/>
                    <a:chExt cx="1819930" cy="2889008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8FFF93ED-3B41-1AFD-6199-2A5DC16AAF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56" name="Picture 55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2B7E6666-FF71-0962-2948-AACD818337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8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" name="Picture 56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FBF681F4-4277-EE17-029A-8E2D06B94D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9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5" name="Picture 54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F15208D2-235A-02C1-6A56-1D14FD1DF2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E261C16D-072D-0A4B-74B3-2CA654FBDC7C}"/>
                      </a:ext>
                    </a:extLst>
                  </p:cNvPr>
                  <p:cNvGrpSpPr/>
                  <p:nvPr/>
                </p:nvGrpSpPr>
                <p:grpSpPr>
                  <a:xfrm>
                    <a:off x="503794" y="3265169"/>
                    <a:ext cx="2122297" cy="3368994"/>
                    <a:chOff x="380302" y="3676189"/>
                    <a:chExt cx="1819930" cy="2889008"/>
                  </a:xfrm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DE09C44B-3BF9-C86E-6BDA-AC353809A2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02" y="3676189"/>
                      <a:ext cx="1819930" cy="2889008"/>
                      <a:chOff x="512654" y="3676189"/>
                      <a:chExt cx="1819930" cy="2889008"/>
                    </a:xfrm>
                  </p:grpSpPr>
                  <p:pic>
                    <p:nvPicPr>
                      <p:cNvPr id="51" name="Picture 50" descr="A grey rectangular container with a top&#10;&#10;Description automatically generated">
                        <a:extLst>
                          <a:ext uri="{FF2B5EF4-FFF2-40B4-BE49-F238E27FC236}">
                            <a16:creationId xmlns:a16="http://schemas.microsoft.com/office/drawing/2014/main" id="{CCA2F1DD-EC10-711E-1398-D2878375A42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92" y="3678170"/>
                        <a:ext cx="1804392" cy="288702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Picture 51" descr="A black background with blue dots&#10;&#10;Description automatically generated">
                        <a:extLst>
                          <a:ext uri="{FF2B5EF4-FFF2-40B4-BE49-F238E27FC236}">
                            <a16:creationId xmlns:a16="http://schemas.microsoft.com/office/drawing/2014/main" id="{1CDF7CCE-3368-3A14-6AD2-4EF0A5623E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1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12654" y="3676189"/>
                        <a:ext cx="1819930" cy="44556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0" name="Picture 49" descr="A white outline of bottles and a jar&#10;&#10;Description automatically generated">
                      <a:extLst>
                        <a:ext uri="{FF2B5EF4-FFF2-40B4-BE49-F238E27FC236}">
                          <a16:creationId xmlns:a16="http://schemas.microsoft.com/office/drawing/2014/main" id="{DB3FF3CB-6989-D47D-B2C1-723BFA3610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97711" y="4536002"/>
                      <a:ext cx="1090012" cy="1452934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04F9F4-4E8F-4242-C305-49260B2F9CAB}"/>
              </a:ext>
            </a:extLst>
          </p:cNvPr>
          <p:cNvGrpSpPr/>
          <p:nvPr/>
        </p:nvGrpSpPr>
        <p:grpSpPr>
          <a:xfrm>
            <a:off x="9369712" y="2886722"/>
            <a:ext cx="2356879" cy="3771006"/>
            <a:chOff x="9819604" y="3358193"/>
            <a:chExt cx="2038669" cy="3261870"/>
          </a:xfrm>
        </p:grpSpPr>
        <p:pic>
          <p:nvPicPr>
            <p:cNvPr id="22" name="Picture 21" descr="A green recycle bin with a green top&#10;&#10;Description automatically generated">
              <a:extLst>
                <a:ext uri="{FF2B5EF4-FFF2-40B4-BE49-F238E27FC236}">
                  <a16:creationId xmlns:a16="http://schemas.microsoft.com/office/drawing/2014/main" id="{AB284BF5-3791-59BB-C892-4C94B9EA0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604" y="3358193"/>
              <a:ext cx="2038669" cy="3261870"/>
            </a:xfrm>
            <a:prstGeom prst="rect">
              <a:avLst/>
            </a:prstGeom>
          </p:spPr>
        </p:pic>
        <p:pic>
          <p:nvPicPr>
            <p:cNvPr id="43" name="Picture 42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E082FB95-8522-9626-B921-F2EAC26B1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1" t="910" r="3730" b="1583"/>
            <a:stretch/>
          </p:blipFill>
          <p:spPr>
            <a:xfrm>
              <a:off x="10313153" y="4128321"/>
              <a:ext cx="1159456" cy="1598714"/>
            </a:xfrm>
            <a:prstGeom prst="rect">
              <a:avLst/>
            </a:prstGeom>
          </p:spPr>
        </p:pic>
      </p:grpSp>
      <p:pic>
        <p:nvPicPr>
          <p:cNvPr id="3" name="Picture 2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7B403A77-D8DC-9617-20F0-D29510CF2536}"/>
              </a:ext>
            </a:extLst>
          </p:cNvPr>
          <p:cNvPicPr>
            <a:picLocks noChangeAspect="1"/>
          </p:cNvPicPr>
          <p:nvPr/>
        </p:nvPicPr>
        <p:blipFill>
          <a:blip r:embed="rId1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2966"/>
            <a:ext cx="12192000" cy="3417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18AF1E-7A0C-382D-0F15-315A5BDCFC72}"/>
              </a:ext>
            </a:extLst>
          </p:cNvPr>
          <p:cNvGrpSpPr/>
          <p:nvPr/>
        </p:nvGrpSpPr>
        <p:grpSpPr>
          <a:xfrm>
            <a:off x="80865" y="152625"/>
            <a:ext cx="1371287" cy="1228912"/>
            <a:chOff x="1499361" y="589120"/>
            <a:chExt cx="1558459" cy="1396651"/>
          </a:xfrm>
        </p:grpSpPr>
        <p:pic>
          <p:nvPicPr>
            <p:cNvPr id="5" name="Picture 4" descr="A blue and white circle with arrows&#10;&#10;Description automatically generated">
              <a:extLst>
                <a:ext uri="{FF2B5EF4-FFF2-40B4-BE49-F238E27FC236}">
                  <a16:creationId xmlns:a16="http://schemas.microsoft.com/office/drawing/2014/main" id="{EBE5F771-F48C-5246-691E-3ABBB2366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97173">
              <a:off x="1630391" y="589120"/>
              <a:ext cx="1396651" cy="13966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7EE6DB-73E3-A7ED-ED35-DA1DAFD4BC1B}"/>
                </a:ext>
              </a:extLst>
            </p:cNvPr>
            <p:cNvSpPr txBox="1"/>
            <p:nvPr/>
          </p:nvSpPr>
          <p:spPr>
            <a:xfrm rot="20874604">
              <a:off x="1499361" y="779064"/>
              <a:ext cx="1558459" cy="91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Glass</a:t>
              </a:r>
            </a:p>
            <a:p>
              <a:pPr algn="ctr"/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Sort!</a:t>
              </a:r>
            </a:p>
          </p:txBody>
        </p:sp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50843A7-27DC-1A9B-436D-9D8CA0DA69CE}"/>
              </a:ext>
            </a:extLst>
          </p:cNvPr>
          <p:cNvSpPr/>
          <p:nvPr/>
        </p:nvSpPr>
        <p:spPr>
          <a:xfrm>
            <a:off x="3831193" y="1295490"/>
            <a:ext cx="3165696" cy="1707322"/>
          </a:xfrm>
          <a:prstGeom prst="wedgeEllipseCallout">
            <a:avLst>
              <a:gd name="adj1" fmla="val -44677"/>
              <a:gd name="adj2" fmla="val 79486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have 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seconds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sort glass that can be recycled from glass that can’t be recycled!</a:t>
            </a:r>
          </a:p>
        </p:txBody>
      </p:sp>
    </p:spTree>
    <p:extLst>
      <p:ext uri="{BB962C8B-B14F-4D97-AF65-F5344CB8AC3E}">
        <p14:creationId xmlns:p14="http://schemas.microsoft.com/office/powerpoint/2010/main" val="459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2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91DA7-FDC2-ABDF-D782-327068322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" y="-4423"/>
            <a:ext cx="12204436" cy="6858000"/>
          </a:xfrm>
          <a:prstGeom prst="rect">
            <a:avLst/>
          </a:prstGeom>
        </p:spPr>
      </p:pic>
      <p:pic>
        <p:nvPicPr>
          <p:cNvPr id="7" name="Picture 6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807F82FB-11A9-D8DD-1411-DBF07C0EE4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11960" y="-1301185"/>
            <a:ext cx="12391339" cy="8260893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B1B65CC-4DC2-29EA-02BA-ADB02D7BB36F}"/>
              </a:ext>
            </a:extLst>
          </p:cNvPr>
          <p:cNvSpPr/>
          <p:nvPr/>
        </p:nvSpPr>
        <p:spPr>
          <a:xfrm>
            <a:off x="2908809" y="2341990"/>
            <a:ext cx="6318760" cy="3367394"/>
          </a:xfrm>
          <a:custGeom>
            <a:avLst/>
            <a:gdLst>
              <a:gd name="connsiteX0" fmla="*/ -440165 w 6318760"/>
              <a:gd name="connsiteY0" fmla="*/ 2095832 h 3367394"/>
              <a:gd name="connsiteX1" fmla="*/ 610 w 6318760"/>
              <a:gd name="connsiteY1" fmla="*/ 1716770 h 3367394"/>
              <a:gd name="connsiteX2" fmla="*/ 3051882 w 6318760"/>
              <a:gd name="connsiteY2" fmla="*/ 975 h 3367394"/>
              <a:gd name="connsiteX3" fmla="*/ 6244460 w 6318760"/>
              <a:gd name="connsiteY3" fmla="*/ 1320699 h 3367394"/>
              <a:gd name="connsiteX4" fmla="*/ 3447969 w 6318760"/>
              <a:gd name="connsiteY4" fmla="*/ 3360356 h 3367394"/>
              <a:gd name="connsiteX5" fmla="*/ 253867 w 6318760"/>
              <a:gd name="connsiteY5" fmla="*/ 2344964 h 3367394"/>
              <a:gd name="connsiteX6" fmla="*/ -107030 w 6318760"/>
              <a:gd name="connsiteY6" fmla="*/ 2215415 h 3367394"/>
              <a:gd name="connsiteX7" fmla="*/ -440165 w 6318760"/>
              <a:gd name="connsiteY7" fmla="*/ 2095832 h 336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760" h="3367394" fill="none" extrusionOk="0">
                <a:moveTo>
                  <a:pt x="-440165" y="2095832"/>
                </a:moveTo>
                <a:cubicBezTo>
                  <a:pt x="-287377" y="1949529"/>
                  <a:pt x="-208533" y="1872909"/>
                  <a:pt x="610" y="1716770"/>
                </a:cubicBezTo>
                <a:cubicBezTo>
                  <a:pt x="60957" y="873612"/>
                  <a:pt x="1421808" y="175314"/>
                  <a:pt x="3051882" y="975"/>
                </a:cubicBezTo>
                <a:cubicBezTo>
                  <a:pt x="4589926" y="140220"/>
                  <a:pt x="6017747" y="684743"/>
                  <a:pt x="6244460" y="1320699"/>
                </a:cubicBezTo>
                <a:cubicBezTo>
                  <a:pt x="6855326" y="2556503"/>
                  <a:pt x="5451642" y="3171978"/>
                  <a:pt x="3447969" y="3360356"/>
                </a:cubicBezTo>
                <a:cubicBezTo>
                  <a:pt x="2090338" y="3390838"/>
                  <a:pt x="662490" y="3038249"/>
                  <a:pt x="253867" y="2344964"/>
                </a:cubicBezTo>
                <a:cubicBezTo>
                  <a:pt x="143734" y="2318108"/>
                  <a:pt x="-24628" y="2233588"/>
                  <a:pt x="-107030" y="2215415"/>
                </a:cubicBezTo>
                <a:cubicBezTo>
                  <a:pt x="-189432" y="2197242"/>
                  <a:pt x="-311311" y="2131819"/>
                  <a:pt x="-440165" y="2095832"/>
                </a:cubicBezTo>
                <a:close/>
              </a:path>
              <a:path w="6318760" h="3367394" stroke="0" extrusionOk="0">
                <a:moveTo>
                  <a:pt x="-440165" y="2095832"/>
                </a:moveTo>
                <a:cubicBezTo>
                  <a:pt x="-322079" y="1988887"/>
                  <a:pt x="-195679" y="1894314"/>
                  <a:pt x="610" y="1716770"/>
                </a:cubicBezTo>
                <a:cubicBezTo>
                  <a:pt x="293810" y="861236"/>
                  <a:pt x="1261779" y="-241940"/>
                  <a:pt x="3051882" y="975"/>
                </a:cubicBezTo>
                <a:cubicBezTo>
                  <a:pt x="4552151" y="-43116"/>
                  <a:pt x="5843180" y="678010"/>
                  <a:pt x="6244460" y="1320699"/>
                </a:cubicBezTo>
                <a:cubicBezTo>
                  <a:pt x="6659426" y="2690098"/>
                  <a:pt x="5222480" y="2881991"/>
                  <a:pt x="3447969" y="3360356"/>
                </a:cubicBezTo>
                <a:cubicBezTo>
                  <a:pt x="2129673" y="3253012"/>
                  <a:pt x="770849" y="3002826"/>
                  <a:pt x="253867" y="2344964"/>
                </a:cubicBezTo>
                <a:cubicBezTo>
                  <a:pt x="123211" y="2280575"/>
                  <a:pt x="26959" y="2275980"/>
                  <a:pt x="-107030" y="2215415"/>
                </a:cubicBezTo>
                <a:cubicBezTo>
                  <a:pt x="-241019" y="2154851"/>
                  <a:pt x="-294049" y="2166755"/>
                  <a:pt x="-440165" y="2095832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accent2">
                <a:lumMod val="50000"/>
              </a:schemeClr>
            </a:solidFill>
            <a:prstDash val="lg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56966"/>
                      <a:gd name="adj2" fmla="val 1223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CC00"/>
                </a:solidFill>
                <a:effectLst>
                  <a:glow rad="101600">
                    <a:schemeClr val="tx1">
                      <a:lumMod val="75000"/>
                      <a:lumOff val="2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items can be recycled in the brown bin?</a:t>
            </a:r>
          </a:p>
          <a:p>
            <a:pPr algn="ctr"/>
            <a:endParaRPr lang="en-GB" sz="600" b="1" dirty="0">
              <a:solidFill>
                <a:srgbClr val="00CC00"/>
              </a:solidFill>
              <a:effectLst>
                <a:glow rad="101600">
                  <a:schemeClr val="tx1">
                    <a:lumMod val="75000"/>
                    <a:lumOff val="25000"/>
                    <a:alpha val="7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</a:rPr>
              <a:t>Talk to your table about what you think can go in.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DEB1F83-F10B-54F0-96E6-EB4C14572121}"/>
              </a:ext>
            </a:extLst>
          </p:cNvPr>
          <p:cNvSpPr txBox="1">
            <a:spLocks/>
          </p:cNvSpPr>
          <p:nvPr/>
        </p:nvSpPr>
        <p:spPr>
          <a:xfrm>
            <a:off x="398404" y="1210841"/>
            <a:ext cx="11393424" cy="1265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everyone will have a garden waste recycling bin as they do need to be paid for each year. Garden waste can also be recycled at the Household Waste and Recycling Centre.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C4F1BB-1838-A1E8-7235-7C34EF7A3AF2}"/>
              </a:ext>
            </a:extLst>
          </p:cNvPr>
          <p:cNvGrpSpPr/>
          <p:nvPr/>
        </p:nvGrpSpPr>
        <p:grpSpPr>
          <a:xfrm>
            <a:off x="9478137" y="3029900"/>
            <a:ext cx="2176179" cy="3481886"/>
            <a:chOff x="2188782" y="3358193"/>
            <a:chExt cx="2038668" cy="3261868"/>
          </a:xfrm>
        </p:grpSpPr>
        <p:pic>
          <p:nvPicPr>
            <p:cNvPr id="9" name="Picture 8" descr="A brown podium with a black background&#10;&#10;Description automatically generated">
              <a:extLst>
                <a:ext uri="{FF2B5EF4-FFF2-40B4-BE49-F238E27FC236}">
                  <a16:creationId xmlns:a16="http://schemas.microsoft.com/office/drawing/2014/main" id="{4E8A6951-162B-D589-7968-124C40F79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782" y="3358193"/>
              <a:ext cx="2038668" cy="3261868"/>
            </a:xfrm>
            <a:prstGeom prst="rect">
              <a:avLst/>
            </a:prstGeom>
          </p:spPr>
        </p:pic>
        <p:pic>
          <p:nvPicPr>
            <p:cNvPr id="10" name="Picture 9" descr="A white leaf on a black background&#10;&#10;Description automatically generated">
              <a:extLst>
                <a:ext uri="{FF2B5EF4-FFF2-40B4-BE49-F238E27FC236}">
                  <a16:creationId xmlns:a16="http://schemas.microsoft.com/office/drawing/2014/main" id="{2C483163-07BA-E65A-95E8-5C8BD237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252" y="4191132"/>
              <a:ext cx="1150179" cy="1533792"/>
            </a:xfrm>
            <a:prstGeom prst="rect">
              <a:avLst/>
            </a:prstGeom>
          </p:spPr>
        </p:pic>
      </p:grpSp>
      <p:pic>
        <p:nvPicPr>
          <p:cNvPr id="3" name="Picture 2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0309553D-FC99-6EA1-3640-79EA9D0782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204436" cy="341791"/>
          </a:xfrm>
          <a:prstGeom prst="rect">
            <a:avLst/>
          </a:prstGeom>
        </p:spPr>
      </p:pic>
      <p:pic>
        <p:nvPicPr>
          <p:cNvPr id="11" name="Picture 10" descr="A person with his hand to his face&#10;&#10;Description automatically generated">
            <a:extLst>
              <a:ext uri="{FF2B5EF4-FFF2-40B4-BE49-F238E27FC236}">
                <a16:creationId xmlns:a16="http://schemas.microsoft.com/office/drawing/2014/main" id="{31A4B87B-D9D2-66E4-3838-91B3E6922C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230" y="3346684"/>
            <a:ext cx="3088661" cy="3555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F1881-8509-16EE-99DE-D45D2FA31A82}"/>
              </a:ext>
            </a:extLst>
          </p:cNvPr>
          <p:cNvSpPr txBox="1"/>
          <p:nvPr/>
        </p:nvSpPr>
        <p:spPr>
          <a:xfrm>
            <a:off x="110364" y="198039"/>
            <a:ext cx="11969496" cy="98488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800" b="1" dirty="0">
                <a:solidFill>
                  <a:srgbClr val="00CC00"/>
                </a:solidFill>
                <a:effectLst>
                  <a:glow rad="101600">
                    <a:schemeClr val="tx1">
                      <a:lumMod val="75000"/>
                      <a:lumOff val="2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GARDEN WASTE RECYCLING BIN</a:t>
            </a:r>
          </a:p>
        </p:txBody>
      </p:sp>
    </p:spTree>
    <p:extLst>
      <p:ext uri="{BB962C8B-B14F-4D97-AF65-F5344CB8AC3E}">
        <p14:creationId xmlns:p14="http://schemas.microsoft.com/office/powerpoint/2010/main" val="301731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15F3A-DD55-A870-77F3-576AACDF5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594"/>
            <a:ext cx="12204441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843AAB58-9471-71C9-911E-70795CF0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38101" y="-15612"/>
            <a:ext cx="12391339" cy="7235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732"/>
            <a:ext cx="12190236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go in Garden waste?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418229-B659-DE88-439C-CF119F405CED}"/>
              </a:ext>
            </a:extLst>
          </p:cNvPr>
          <p:cNvGrpSpPr/>
          <p:nvPr/>
        </p:nvGrpSpPr>
        <p:grpSpPr>
          <a:xfrm>
            <a:off x="6187281" y="1075582"/>
            <a:ext cx="2467217" cy="2083500"/>
            <a:chOff x="6187281" y="935617"/>
            <a:chExt cx="2467217" cy="20835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2E656B-80D3-FDAF-700E-137589934D50}"/>
                </a:ext>
              </a:extLst>
            </p:cNvPr>
            <p:cNvSpPr txBox="1"/>
            <p:nvPr/>
          </p:nvSpPr>
          <p:spPr>
            <a:xfrm>
              <a:off x="6460912" y="2649785"/>
              <a:ext cx="1898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hedge trimmings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06EF1C-28B7-F701-D940-3F875067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7281" y="935617"/>
              <a:ext cx="2467217" cy="1706748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E00AF0-B6B1-AFE2-58FD-46BC96E32200}"/>
              </a:ext>
            </a:extLst>
          </p:cNvPr>
          <p:cNvGrpSpPr/>
          <p:nvPr/>
        </p:nvGrpSpPr>
        <p:grpSpPr>
          <a:xfrm>
            <a:off x="3471261" y="1075583"/>
            <a:ext cx="2467218" cy="2075685"/>
            <a:chOff x="3471261" y="935618"/>
            <a:chExt cx="2467218" cy="20756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C60490-1A6C-0799-4850-811BE4ED04F3}"/>
                </a:ext>
              </a:extLst>
            </p:cNvPr>
            <p:cNvSpPr txBox="1"/>
            <p:nvPr/>
          </p:nvSpPr>
          <p:spPr>
            <a:xfrm>
              <a:off x="3819522" y="2641971"/>
              <a:ext cx="1770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grass cuttings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4672AE-3929-0BF5-E05C-BAEFCF0B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1261" y="935618"/>
              <a:ext cx="2467218" cy="1693206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51238-2FAF-EF73-C4BB-6287F2545937}"/>
              </a:ext>
            </a:extLst>
          </p:cNvPr>
          <p:cNvGrpSpPr/>
          <p:nvPr/>
        </p:nvGrpSpPr>
        <p:grpSpPr>
          <a:xfrm>
            <a:off x="6113145" y="3499573"/>
            <a:ext cx="2817175" cy="2074181"/>
            <a:chOff x="6113145" y="3499573"/>
            <a:chExt cx="2817175" cy="207418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40F9DF-BEA8-9EBF-3E23-FE772ECC0C03}"/>
                </a:ext>
              </a:extLst>
            </p:cNvPr>
            <p:cNvSpPr txBox="1"/>
            <p:nvPr/>
          </p:nvSpPr>
          <p:spPr>
            <a:xfrm>
              <a:off x="6113145" y="5204422"/>
              <a:ext cx="281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small branches &amp; twigs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84ADC7-F6F9-A31B-D623-6A4AF1555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6267" y="3499573"/>
              <a:ext cx="2270932" cy="1706748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B1B580-4168-8A8F-45A0-180A483530FF}"/>
              </a:ext>
            </a:extLst>
          </p:cNvPr>
          <p:cNvGrpSpPr/>
          <p:nvPr/>
        </p:nvGrpSpPr>
        <p:grpSpPr>
          <a:xfrm>
            <a:off x="499158" y="1062708"/>
            <a:ext cx="2817175" cy="2078548"/>
            <a:chOff x="499158" y="922743"/>
            <a:chExt cx="2817175" cy="2078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8A126CB-9423-4EAA-E0CB-8A5D47D7CFD9}"/>
                </a:ext>
              </a:extLst>
            </p:cNvPr>
            <p:cNvSpPr txBox="1"/>
            <p:nvPr/>
          </p:nvSpPr>
          <p:spPr>
            <a:xfrm>
              <a:off x="499158" y="2631959"/>
              <a:ext cx="281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plants &amp; weeds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327D17F-A6FE-3416-2333-94A638EE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700" y="922743"/>
              <a:ext cx="2560122" cy="1706081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A84DA2-B207-98F4-5276-31D63CFB6695}"/>
              </a:ext>
            </a:extLst>
          </p:cNvPr>
          <p:cNvGrpSpPr/>
          <p:nvPr/>
        </p:nvGrpSpPr>
        <p:grpSpPr>
          <a:xfrm>
            <a:off x="8799119" y="3500357"/>
            <a:ext cx="2817175" cy="2080890"/>
            <a:chOff x="8799119" y="3500357"/>
            <a:chExt cx="2817175" cy="2080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103C3E-E28B-9140-B15B-C836562B26A9}"/>
                </a:ext>
              </a:extLst>
            </p:cNvPr>
            <p:cNvSpPr txBox="1"/>
            <p:nvPr/>
          </p:nvSpPr>
          <p:spPr>
            <a:xfrm>
              <a:off x="8799119" y="5211915"/>
              <a:ext cx="281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cut flowers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FB57B89-90BF-34E2-BB40-E4C208490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9289" y="3500357"/>
              <a:ext cx="2559802" cy="1706748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F6677F-91BB-A2AD-EB4D-33092299623B}"/>
              </a:ext>
            </a:extLst>
          </p:cNvPr>
          <p:cNvGrpSpPr/>
          <p:nvPr/>
        </p:nvGrpSpPr>
        <p:grpSpPr>
          <a:xfrm>
            <a:off x="8917506" y="1075582"/>
            <a:ext cx="2630635" cy="2084183"/>
            <a:chOff x="8917506" y="935617"/>
            <a:chExt cx="2630635" cy="208418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D0C58F2-3EED-4A59-8DAC-1C0B66E0D5AB}"/>
                </a:ext>
              </a:extLst>
            </p:cNvPr>
            <p:cNvSpPr txBox="1"/>
            <p:nvPr/>
          </p:nvSpPr>
          <p:spPr>
            <a:xfrm>
              <a:off x="9220685" y="2650468"/>
              <a:ext cx="202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leaves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</a:t>
              </a:r>
            </a:p>
          </p:txBody>
        </p:sp>
        <p:pic>
          <p:nvPicPr>
            <p:cNvPr id="6" name="Picture Placeholder 29">
              <a:extLst>
                <a:ext uri="{FF2B5EF4-FFF2-40B4-BE49-F238E27FC236}">
                  <a16:creationId xmlns:a16="http://schemas.microsoft.com/office/drawing/2014/main" id="{F40D6545-37AD-6638-807B-AC2FF11A1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7506" y="935617"/>
              <a:ext cx="2630635" cy="1706748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accent3"/>
              </a:solidFill>
            </a:ln>
          </p:spPr>
        </p:pic>
      </p:grp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223102" cy="34179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D61531C-186E-1499-FE55-56F0A22497C0}"/>
              </a:ext>
            </a:extLst>
          </p:cNvPr>
          <p:cNvSpPr/>
          <p:nvPr/>
        </p:nvSpPr>
        <p:spPr>
          <a:xfrm>
            <a:off x="2283178" y="3329447"/>
            <a:ext cx="3798570" cy="2378585"/>
          </a:xfrm>
          <a:custGeom>
            <a:avLst/>
            <a:gdLst>
              <a:gd name="connsiteX0" fmla="*/ -329906 w 3798570"/>
              <a:gd name="connsiteY0" fmla="*/ 1825635 h 2378585"/>
              <a:gd name="connsiteX1" fmla="*/ 52532 w 3798570"/>
              <a:gd name="connsiteY1" fmla="*/ 1467069 h 2378585"/>
              <a:gd name="connsiteX2" fmla="*/ 1639530 w 3798570"/>
              <a:gd name="connsiteY2" fmla="*/ 11174 h 2378585"/>
              <a:gd name="connsiteX3" fmla="*/ 3619898 w 3798570"/>
              <a:gd name="connsiteY3" fmla="*/ 685703 h 2378585"/>
              <a:gd name="connsiteX4" fmla="*/ 2325549 w 3798570"/>
              <a:gd name="connsiteY4" fmla="*/ 2348245 h 2378585"/>
              <a:gd name="connsiteX5" fmla="*/ 353183 w 3798570"/>
              <a:gd name="connsiteY5" fmla="*/ 1880036 h 2378585"/>
              <a:gd name="connsiteX6" fmla="*/ -329906 w 3798570"/>
              <a:gd name="connsiteY6" fmla="*/ 1825635 h 237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8570" h="2378585" fill="none" extrusionOk="0">
                <a:moveTo>
                  <a:pt x="-329906" y="1825635"/>
                </a:moveTo>
                <a:cubicBezTo>
                  <a:pt x="-154962" y="1694884"/>
                  <a:pt x="-144775" y="1631192"/>
                  <a:pt x="52532" y="1467069"/>
                </a:cubicBezTo>
                <a:cubicBezTo>
                  <a:pt x="-187198" y="939269"/>
                  <a:pt x="284106" y="93423"/>
                  <a:pt x="1639530" y="11174"/>
                </a:cubicBezTo>
                <a:cubicBezTo>
                  <a:pt x="2509764" y="-184483"/>
                  <a:pt x="3284534" y="266871"/>
                  <a:pt x="3619898" y="685703"/>
                </a:cubicBezTo>
                <a:cubicBezTo>
                  <a:pt x="4182803" y="1321164"/>
                  <a:pt x="3552695" y="2146746"/>
                  <a:pt x="2325549" y="2348245"/>
                </a:cubicBezTo>
                <a:cubicBezTo>
                  <a:pt x="1493374" y="2434641"/>
                  <a:pt x="881465" y="2169116"/>
                  <a:pt x="353183" y="1880036"/>
                </a:cubicBezTo>
                <a:cubicBezTo>
                  <a:pt x="89294" y="1839786"/>
                  <a:pt x="-169182" y="1821117"/>
                  <a:pt x="-329906" y="1825635"/>
                </a:cubicBezTo>
                <a:close/>
              </a:path>
              <a:path w="3798570" h="2378585" stroke="0" extrusionOk="0">
                <a:moveTo>
                  <a:pt x="-329906" y="1825635"/>
                </a:moveTo>
                <a:cubicBezTo>
                  <a:pt x="-172110" y="1694338"/>
                  <a:pt x="-147774" y="1630198"/>
                  <a:pt x="52532" y="1467069"/>
                </a:cubicBezTo>
                <a:cubicBezTo>
                  <a:pt x="-178624" y="789587"/>
                  <a:pt x="514394" y="52111"/>
                  <a:pt x="1639530" y="11174"/>
                </a:cubicBezTo>
                <a:cubicBezTo>
                  <a:pt x="2409726" y="-101740"/>
                  <a:pt x="3234923" y="279773"/>
                  <a:pt x="3619898" y="685703"/>
                </a:cubicBezTo>
                <a:cubicBezTo>
                  <a:pt x="4134963" y="1616598"/>
                  <a:pt x="3439988" y="1973117"/>
                  <a:pt x="2325549" y="2348245"/>
                </a:cubicBezTo>
                <a:cubicBezTo>
                  <a:pt x="1608753" y="2340107"/>
                  <a:pt x="779901" y="2258801"/>
                  <a:pt x="353183" y="1880036"/>
                </a:cubicBezTo>
                <a:cubicBezTo>
                  <a:pt x="160636" y="1854203"/>
                  <a:pt x="-82497" y="1879176"/>
                  <a:pt x="-329906" y="1825635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accent2">
                <a:lumMod val="50000"/>
              </a:schemeClr>
            </a:solidFill>
            <a:prstDash val="lg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58685"/>
                      <a:gd name="adj2" fmla="val 267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plant material will be recycled into compost through decomposition.  </a:t>
            </a:r>
          </a:p>
        </p:txBody>
      </p:sp>
      <p:pic>
        <p:nvPicPr>
          <p:cNvPr id="10" name="Picture 9" descr="A person with his hand to his face&#10;&#10;Description automatically generated">
            <a:extLst>
              <a:ext uri="{FF2B5EF4-FFF2-40B4-BE49-F238E27FC236}">
                <a16:creationId xmlns:a16="http://schemas.microsoft.com/office/drawing/2014/main" id="{00BC5ED5-7179-B26C-B65C-4215DDD4409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693" y="4092780"/>
            <a:ext cx="2442006" cy="281094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718562-1444-F5F2-5771-8B592491861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15F3A-DD55-A870-77F3-576AACDF5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5594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843AAB58-9471-71C9-911E-70795CF0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12739" y="-15612"/>
            <a:ext cx="12391339" cy="7235562"/>
          </a:xfrm>
          <a:prstGeom prst="rect">
            <a:avLst/>
          </a:prstGeom>
        </p:spPr>
      </p:pic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2000" cy="34179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D61531C-186E-1499-FE55-56F0A22497C0}"/>
              </a:ext>
            </a:extLst>
          </p:cNvPr>
          <p:cNvSpPr/>
          <p:nvPr/>
        </p:nvSpPr>
        <p:spPr>
          <a:xfrm>
            <a:off x="555510" y="3227082"/>
            <a:ext cx="4014682" cy="1551329"/>
          </a:xfrm>
          <a:custGeom>
            <a:avLst/>
            <a:gdLst>
              <a:gd name="connsiteX0" fmla="*/ 1112268 w 4014682"/>
              <a:gd name="connsiteY0" fmla="*/ 2100748 h 1551329"/>
              <a:gd name="connsiteX1" fmla="*/ 1139089 w 4014682"/>
              <a:gd name="connsiteY1" fmla="*/ 1475016 h 1551329"/>
              <a:gd name="connsiteX2" fmla="*/ 1184559 w 4014682"/>
              <a:gd name="connsiteY2" fmla="*/ 68152 h 1551329"/>
              <a:gd name="connsiteX3" fmla="*/ 2448377 w 4014682"/>
              <a:gd name="connsiteY3" fmla="*/ 18953 h 1551329"/>
              <a:gd name="connsiteX4" fmla="*/ 3476849 w 4014682"/>
              <a:gd name="connsiteY4" fmla="*/ 1304073 h 1551329"/>
              <a:gd name="connsiteX5" fmla="*/ 1880294 w 4014682"/>
              <a:gd name="connsiteY5" fmla="*/ 1549774 h 1551329"/>
              <a:gd name="connsiteX6" fmla="*/ 1480920 w 4014682"/>
              <a:gd name="connsiteY6" fmla="*/ 1836280 h 1551329"/>
              <a:gd name="connsiteX7" fmla="*/ 1112268 w 4014682"/>
              <a:gd name="connsiteY7" fmla="*/ 2100748 h 15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682" h="1551329" fill="none" extrusionOk="0">
                <a:moveTo>
                  <a:pt x="1112268" y="2100748"/>
                </a:moveTo>
                <a:cubicBezTo>
                  <a:pt x="1135676" y="1800090"/>
                  <a:pt x="1105330" y="1762031"/>
                  <a:pt x="1139089" y="1475016"/>
                </a:cubicBezTo>
                <a:cubicBezTo>
                  <a:pt x="-264968" y="1300651"/>
                  <a:pt x="-327968" y="406169"/>
                  <a:pt x="1184559" y="68152"/>
                </a:cubicBezTo>
                <a:cubicBezTo>
                  <a:pt x="1585167" y="43058"/>
                  <a:pt x="2071585" y="54695"/>
                  <a:pt x="2448377" y="18953"/>
                </a:cubicBezTo>
                <a:cubicBezTo>
                  <a:pt x="4041566" y="250826"/>
                  <a:pt x="4578884" y="824947"/>
                  <a:pt x="3476849" y="1304073"/>
                </a:cubicBezTo>
                <a:cubicBezTo>
                  <a:pt x="3075548" y="1433552"/>
                  <a:pt x="2407626" y="1576522"/>
                  <a:pt x="1880294" y="1549774"/>
                </a:cubicBezTo>
                <a:cubicBezTo>
                  <a:pt x="1749603" y="1646214"/>
                  <a:pt x="1656822" y="1714081"/>
                  <a:pt x="1480920" y="1836280"/>
                </a:cubicBezTo>
                <a:cubicBezTo>
                  <a:pt x="1305018" y="1958480"/>
                  <a:pt x="1274506" y="2010945"/>
                  <a:pt x="1112268" y="2100748"/>
                </a:cubicBezTo>
                <a:close/>
              </a:path>
              <a:path w="4014682" h="1551329" stroke="0" extrusionOk="0">
                <a:moveTo>
                  <a:pt x="1112268" y="2100748"/>
                </a:moveTo>
                <a:cubicBezTo>
                  <a:pt x="1126429" y="1836505"/>
                  <a:pt x="1155552" y="1765251"/>
                  <a:pt x="1139089" y="1475016"/>
                </a:cubicBezTo>
                <a:cubicBezTo>
                  <a:pt x="-247180" y="1219950"/>
                  <a:pt x="-402355" y="214138"/>
                  <a:pt x="1184559" y="68152"/>
                </a:cubicBezTo>
                <a:cubicBezTo>
                  <a:pt x="1500135" y="-62141"/>
                  <a:pt x="2017566" y="-3856"/>
                  <a:pt x="2448377" y="18953"/>
                </a:cubicBezTo>
                <a:cubicBezTo>
                  <a:pt x="3960654" y="229805"/>
                  <a:pt x="4476369" y="686165"/>
                  <a:pt x="3476849" y="1304073"/>
                </a:cubicBezTo>
                <a:cubicBezTo>
                  <a:pt x="3073015" y="1451618"/>
                  <a:pt x="2449802" y="1544110"/>
                  <a:pt x="1880294" y="1549774"/>
                </a:cubicBezTo>
                <a:cubicBezTo>
                  <a:pt x="1797523" y="1609097"/>
                  <a:pt x="1565813" y="1779132"/>
                  <a:pt x="1480920" y="1836280"/>
                </a:cubicBezTo>
                <a:cubicBezTo>
                  <a:pt x="1396027" y="1893429"/>
                  <a:pt x="1278077" y="1977308"/>
                  <a:pt x="1112268" y="2100748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accent2">
                <a:lumMod val="50000"/>
              </a:schemeClr>
            </a:solidFill>
            <a:prstDash val="lg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22295"/>
                      <a:gd name="adj2" fmla="val 8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wood (such as fence panels/ chairs)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recycled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Recycling Centre.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DFD391-ED51-7CC2-B10F-F88896C33C2D}"/>
              </a:ext>
            </a:extLst>
          </p:cNvPr>
          <p:cNvSpPr txBox="1">
            <a:spLocks/>
          </p:cNvSpPr>
          <p:nvPr/>
        </p:nvSpPr>
        <p:spPr>
          <a:xfrm>
            <a:off x="489585" y="2140801"/>
            <a:ext cx="4148508" cy="1265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the most common items that contaminate recycling bins.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put these items in garden waste recycling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303A0D-807E-F734-21CD-5E025E8CA0A8}"/>
              </a:ext>
            </a:extLst>
          </p:cNvPr>
          <p:cNvGrpSpPr/>
          <p:nvPr/>
        </p:nvGrpSpPr>
        <p:grpSpPr>
          <a:xfrm>
            <a:off x="9539484" y="241043"/>
            <a:ext cx="2151774" cy="2916226"/>
            <a:chOff x="8046582" y="287698"/>
            <a:chExt cx="2151774" cy="29162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F9383C-3851-D523-B07F-F8A6FF7E5C80}"/>
                </a:ext>
              </a:extLst>
            </p:cNvPr>
            <p:cNvSpPr txBox="1"/>
            <p:nvPr/>
          </p:nvSpPr>
          <p:spPr>
            <a:xfrm>
              <a:off x="8046582" y="2342150"/>
              <a:ext cx="215177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invasive plants           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(such as Japanese knotweed) </a:t>
              </a:r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B5E3BC-5789-BB74-E5F6-9D4C88A13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35494" y="287698"/>
              <a:ext cx="1543031" cy="2039969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3B52CF-F1EA-D5DA-6FCD-081930B26CEA}"/>
              </a:ext>
            </a:extLst>
          </p:cNvPr>
          <p:cNvGrpSpPr/>
          <p:nvPr/>
        </p:nvGrpSpPr>
        <p:grpSpPr>
          <a:xfrm>
            <a:off x="6705499" y="3195175"/>
            <a:ext cx="2385294" cy="2969903"/>
            <a:chOff x="6047073" y="281994"/>
            <a:chExt cx="2385294" cy="29699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C6C955-EC80-7D7F-CD6D-232F3BB66A70}"/>
                </a:ext>
              </a:extLst>
            </p:cNvPr>
            <p:cNvSpPr txBox="1"/>
            <p:nvPr/>
          </p:nvSpPr>
          <p:spPr>
            <a:xfrm>
              <a:off x="6047073" y="2328567"/>
              <a:ext cx="2385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treated wood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(any wood that has been processed)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772287-0154-13E7-4C8E-E75206056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8243" y="281994"/>
              <a:ext cx="1517318" cy="2045673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CDDFB-D9CD-019A-6F9F-07C6A16E704F}"/>
              </a:ext>
            </a:extLst>
          </p:cNvPr>
          <p:cNvGrpSpPr/>
          <p:nvPr/>
        </p:nvGrpSpPr>
        <p:grpSpPr>
          <a:xfrm>
            <a:off x="7615640" y="248641"/>
            <a:ext cx="2056693" cy="2694122"/>
            <a:chOff x="4305118" y="288420"/>
            <a:chExt cx="2056693" cy="26941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150E60-A59A-6B21-F689-D5C7612C7858}"/>
                </a:ext>
              </a:extLst>
            </p:cNvPr>
            <p:cNvSpPr txBox="1"/>
            <p:nvPr/>
          </p:nvSpPr>
          <p:spPr>
            <a:xfrm>
              <a:off x="4305118" y="2336211"/>
              <a:ext cx="2056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plant pots &amp; seed trays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396B76-7F21-14F3-F9E3-CCA9FBD6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6282" y="288420"/>
              <a:ext cx="1699243" cy="2039247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00BDA9-0324-CA43-2565-CFB5BDD99AF4}"/>
              </a:ext>
            </a:extLst>
          </p:cNvPr>
          <p:cNvGrpSpPr/>
          <p:nvPr/>
        </p:nvGrpSpPr>
        <p:grpSpPr>
          <a:xfrm>
            <a:off x="4519550" y="3195851"/>
            <a:ext cx="2751052" cy="2975347"/>
            <a:chOff x="9634929" y="289189"/>
            <a:chExt cx="2751052" cy="29753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1EA34D-33F9-3560-1FA7-37247F2BB464}"/>
                </a:ext>
              </a:extLst>
            </p:cNvPr>
            <p:cNvSpPr txBox="1"/>
            <p:nvPr/>
          </p:nvSpPr>
          <p:spPr>
            <a:xfrm>
              <a:off x="9634929" y="2341206"/>
              <a:ext cx="2751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animal bedding    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(such as straw, hay             or cat litter)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A7F3835-ADDC-A622-9E95-08216E64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1081" y="289189"/>
              <a:ext cx="1552819" cy="2045083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9579FD-95AC-21A8-4BF1-0254ABDDE44F}"/>
              </a:ext>
            </a:extLst>
          </p:cNvPr>
          <p:cNvGrpSpPr/>
          <p:nvPr/>
        </p:nvGrpSpPr>
        <p:grpSpPr>
          <a:xfrm>
            <a:off x="9043339" y="3195175"/>
            <a:ext cx="2342102" cy="2418825"/>
            <a:chOff x="8357616" y="3321649"/>
            <a:chExt cx="2342102" cy="2418825"/>
          </a:xfrm>
        </p:grpSpPr>
        <p:pic>
          <p:nvPicPr>
            <p:cNvPr id="26" name="Picture 25" descr="A pile of garbage bags with shovels&#10;&#10;Description automatically generated">
              <a:extLst>
                <a:ext uri="{FF2B5EF4-FFF2-40B4-BE49-F238E27FC236}">
                  <a16:creationId xmlns:a16="http://schemas.microsoft.com/office/drawing/2014/main" id="{DB625B78-E484-084E-FDA5-41E2B962A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7616" y="3321649"/>
              <a:ext cx="2342102" cy="2034289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A41907-C304-93DE-370D-C56E459B7E69}"/>
                </a:ext>
              </a:extLst>
            </p:cNvPr>
            <p:cNvSpPr txBox="1"/>
            <p:nvPr/>
          </p:nvSpPr>
          <p:spPr>
            <a:xfrm>
              <a:off x="8753821" y="5371142"/>
              <a:ext cx="1571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bin liners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58801F-8536-6C13-8E29-3F0B99E2AAFC}"/>
              </a:ext>
            </a:extLst>
          </p:cNvPr>
          <p:cNvGrpSpPr/>
          <p:nvPr/>
        </p:nvGrpSpPr>
        <p:grpSpPr>
          <a:xfrm>
            <a:off x="4994654" y="245205"/>
            <a:ext cx="2606843" cy="2697558"/>
            <a:chOff x="5453884" y="3321649"/>
            <a:chExt cx="2606843" cy="26975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0FF1AF-6F83-98FB-CCBB-C54F3A9FA087}"/>
                </a:ext>
              </a:extLst>
            </p:cNvPr>
            <p:cNvSpPr txBox="1"/>
            <p:nvPr/>
          </p:nvSpPr>
          <p:spPr>
            <a:xfrm>
              <a:off x="5453884" y="5372876"/>
              <a:ext cx="2606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food waste &amp; vegetable peelings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B2A8B79-9A12-26C1-8A22-93A2E611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8548" y="3321649"/>
              <a:ext cx="2333813" cy="2042562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</p:grpSp>
      <p:pic>
        <p:nvPicPr>
          <p:cNvPr id="32" name="Picture 31" descr="A person with his hand to his face&#10;&#10;Description automatically generated">
            <a:extLst>
              <a:ext uri="{FF2B5EF4-FFF2-40B4-BE49-F238E27FC236}">
                <a16:creationId xmlns:a16="http://schemas.microsoft.com/office/drawing/2014/main" id="{83C966C9-00A5-83DD-4049-52131343C40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92" y="4784005"/>
            <a:ext cx="1833398" cy="2110386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63F0B1-DC67-9DFC-C905-4E1DD0B57DC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9B71EE-4C18-79F0-6DD3-21EF4CF7F3A8}"/>
              </a:ext>
            </a:extLst>
          </p:cNvPr>
          <p:cNvSpPr txBox="1">
            <a:spLocks/>
          </p:cNvSpPr>
          <p:nvPr/>
        </p:nvSpPr>
        <p:spPr>
          <a:xfrm>
            <a:off x="347135" y="411062"/>
            <a:ext cx="4290958" cy="136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CONTAMINATE?</a:t>
            </a:r>
          </a:p>
        </p:txBody>
      </p:sp>
    </p:spTree>
    <p:extLst>
      <p:ext uri="{BB962C8B-B14F-4D97-AF65-F5344CB8AC3E}">
        <p14:creationId xmlns:p14="http://schemas.microsoft.com/office/powerpoint/2010/main" val="32748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28C11-E813-4377-DCA1-0C58AC4C4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233" y="-319728"/>
            <a:ext cx="12207674" cy="6858000"/>
          </a:xfrm>
          <a:prstGeom prst="rect">
            <a:avLst/>
          </a:prstGeom>
        </p:spPr>
      </p:pic>
      <p:pic>
        <p:nvPicPr>
          <p:cNvPr id="16" name="Picture 15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1946B379-C889-2FFD-CC86-A12B2CB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04705" y="-141732"/>
            <a:ext cx="12391339" cy="7235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9CE68B-06D3-42E4-8AB0-D8EDB5C69E4F}"/>
              </a:ext>
            </a:extLst>
          </p:cNvPr>
          <p:cNvSpPr txBox="1"/>
          <p:nvPr/>
        </p:nvSpPr>
        <p:spPr>
          <a:xfrm>
            <a:off x="2588592" y="84501"/>
            <a:ext cx="701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FOR EVERYTHING ELSE…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BC00554-8303-6298-623A-B68154727F9A}"/>
              </a:ext>
            </a:extLst>
          </p:cNvPr>
          <p:cNvSpPr/>
          <p:nvPr/>
        </p:nvSpPr>
        <p:spPr>
          <a:xfrm>
            <a:off x="6619654" y="1177215"/>
            <a:ext cx="4980160" cy="2324613"/>
          </a:xfrm>
          <a:prstGeom prst="wedgeEllipseCallout">
            <a:avLst>
              <a:gd name="adj1" fmla="val -10035"/>
              <a:gd name="adj2" fmla="val 75403"/>
            </a:avLst>
          </a:pr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199376 w 4866638"/>
                      <a:gd name="connsiteY0" fmla="*/ 2138286 h 1800268"/>
                      <a:gd name="connsiteX1" fmla="*/ 2513633 w 4866638"/>
                      <a:gd name="connsiteY1" fmla="*/ 1799778 h 1800268"/>
                      <a:gd name="connsiteX2" fmla="*/ 527238 w 4866638"/>
                      <a:gd name="connsiteY2" fmla="*/ 1459668 h 1800268"/>
                      <a:gd name="connsiteX3" fmla="*/ 1970961 w 4866638"/>
                      <a:gd name="connsiteY3" fmla="*/ 16399 h 1800268"/>
                      <a:gd name="connsiteX4" fmla="*/ 3448094 w 4866638"/>
                      <a:gd name="connsiteY4" fmla="*/ 82010 h 1800268"/>
                      <a:gd name="connsiteX5" fmla="*/ 3418826 w 4866638"/>
                      <a:gd name="connsiteY5" fmla="*/ 1723139 h 1800268"/>
                      <a:gd name="connsiteX6" fmla="*/ 3199376 w 4866638"/>
                      <a:gd name="connsiteY6" fmla="*/ 2138286 h 1800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6638" h="1800268" fill="none" extrusionOk="0">
                        <a:moveTo>
                          <a:pt x="3199376" y="2138286"/>
                        </a:moveTo>
                        <a:cubicBezTo>
                          <a:pt x="2943101" y="1963918"/>
                          <a:pt x="2763384" y="1857939"/>
                          <a:pt x="2513633" y="1799778"/>
                        </a:cubicBezTo>
                        <a:cubicBezTo>
                          <a:pt x="1758738" y="1817858"/>
                          <a:pt x="1085211" y="1701976"/>
                          <a:pt x="527238" y="1459668"/>
                        </a:cubicBezTo>
                        <a:cubicBezTo>
                          <a:pt x="-664665" y="921374"/>
                          <a:pt x="281206" y="228887"/>
                          <a:pt x="1970961" y="16399"/>
                        </a:cubicBezTo>
                        <a:cubicBezTo>
                          <a:pt x="2517994" y="52457"/>
                          <a:pt x="2991030" y="52539"/>
                          <a:pt x="3448094" y="82010"/>
                        </a:cubicBezTo>
                        <a:cubicBezTo>
                          <a:pt x="5433851" y="529539"/>
                          <a:pt x="5406705" y="1496512"/>
                          <a:pt x="3418826" y="1723139"/>
                        </a:cubicBezTo>
                        <a:cubicBezTo>
                          <a:pt x="3349208" y="1923874"/>
                          <a:pt x="3262812" y="2041701"/>
                          <a:pt x="3199376" y="2138286"/>
                        </a:cubicBezTo>
                        <a:close/>
                      </a:path>
                      <a:path w="4866638" h="1800268" stroke="0" extrusionOk="0">
                        <a:moveTo>
                          <a:pt x="3199376" y="2138286"/>
                        </a:moveTo>
                        <a:cubicBezTo>
                          <a:pt x="2874718" y="1992414"/>
                          <a:pt x="2723857" y="1880329"/>
                          <a:pt x="2513633" y="1799778"/>
                        </a:cubicBezTo>
                        <a:cubicBezTo>
                          <a:pt x="1818976" y="1825130"/>
                          <a:pt x="935552" y="1685273"/>
                          <a:pt x="527238" y="1459668"/>
                        </a:cubicBezTo>
                        <a:cubicBezTo>
                          <a:pt x="-630179" y="952461"/>
                          <a:pt x="157826" y="257992"/>
                          <a:pt x="1970961" y="16399"/>
                        </a:cubicBezTo>
                        <a:cubicBezTo>
                          <a:pt x="2405709" y="-54368"/>
                          <a:pt x="3003529" y="11858"/>
                          <a:pt x="3448094" y="82010"/>
                        </a:cubicBezTo>
                        <a:cubicBezTo>
                          <a:pt x="5425515" y="413950"/>
                          <a:pt x="5395865" y="1284546"/>
                          <a:pt x="3418826" y="1723139"/>
                        </a:cubicBezTo>
                        <a:cubicBezTo>
                          <a:pt x="3335116" y="1940381"/>
                          <a:pt x="3240220" y="2080240"/>
                          <a:pt x="3199376" y="21382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n w="12700">
                  <a:noFill/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The General Waste bin will take smaller items that can’t be recycled.  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7BA5555-F205-0F9C-DEF4-08A30B47E15F}"/>
              </a:ext>
            </a:extLst>
          </p:cNvPr>
          <p:cNvSpPr/>
          <p:nvPr/>
        </p:nvSpPr>
        <p:spPr>
          <a:xfrm>
            <a:off x="592186" y="1234063"/>
            <a:ext cx="5059389" cy="2692541"/>
          </a:xfrm>
          <a:prstGeom prst="wedgeEllipseCallout">
            <a:avLst>
              <a:gd name="adj1" fmla="val 24889"/>
              <a:gd name="adj2" fmla="val 64349"/>
            </a:avLst>
          </a:prstGeom>
          <a:blipFill dpi="0" rotWithShape="1"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ap="rnd" cmpd="sng">
            <a:solidFill>
              <a:schemeClr val="accent2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88760 w 4566755"/>
                      <a:gd name="connsiteY0" fmla="*/ 2960709 h 2403856"/>
                      <a:gd name="connsiteX1" fmla="*/ 1118516 w 4566755"/>
                      <a:gd name="connsiteY1" fmla="*/ 2235690 h 2403856"/>
                      <a:gd name="connsiteX2" fmla="*/ 1080744 w 4566755"/>
                      <a:gd name="connsiteY2" fmla="*/ 180220 h 2403856"/>
                      <a:gd name="connsiteX3" fmla="*/ 3004018 w 4566755"/>
                      <a:gd name="connsiteY3" fmla="*/ 61428 h 2403856"/>
                      <a:gd name="connsiteX4" fmla="*/ 4019077 w 4566755"/>
                      <a:gd name="connsiteY4" fmla="*/ 1982884 h 2403856"/>
                      <a:gd name="connsiteX5" fmla="*/ 1939028 w 4566755"/>
                      <a:gd name="connsiteY5" fmla="*/ 2390109 h 2403856"/>
                      <a:gd name="connsiteX6" fmla="*/ 1088760 w 4566755"/>
                      <a:gd name="connsiteY6" fmla="*/ 2960709 h 2403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66755" h="2403856" fill="none" extrusionOk="0">
                        <a:moveTo>
                          <a:pt x="1088760" y="2960709"/>
                        </a:moveTo>
                        <a:cubicBezTo>
                          <a:pt x="1082242" y="2830250"/>
                          <a:pt x="1054747" y="2405099"/>
                          <a:pt x="1118516" y="2235690"/>
                        </a:cubicBezTo>
                        <a:cubicBezTo>
                          <a:pt x="-273903" y="1821312"/>
                          <a:pt x="-256349" y="684487"/>
                          <a:pt x="1080744" y="180220"/>
                        </a:cubicBezTo>
                        <a:cubicBezTo>
                          <a:pt x="1531898" y="-27768"/>
                          <a:pt x="2421974" y="-1406"/>
                          <a:pt x="3004018" y="61428"/>
                        </a:cubicBezTo>
                        <a:cubicBezTo>
                          <a:pt x="4628402" y="459164"/>
                          <a:pt x="5076696" y="1379987"/>
                          <a:pt x="4019077" y="1982884"/>
                        </a:cubicBezTo>
                        <a:cubicBezTo>
                          <a:pt x="3570066" y="2397315"/>
                          <a:pt x="2773604" y="2519058"/>
                          <a:pt x="1939028" y="2390109"/>
                        </a:cubicBezTo>
                        <a:cubicBezTo>
                          <a:pt x="1589541" y="2618887"/>
                          <a:pt x="1417367" y="2721514"/>
                          <a:pt x="1088760" y="2960709"/>
                        </a:cubicBezTo>
                        <a:close/>
                      </a:path>
                      <a:path w="4566755" h="2403856" stroke="0" extrusionOk="0">
                        <a:moveTo>
                          <a:pt x="1088760" y="2960709"/>
                        </a:moveTo>
                        <a:cubicBezTo>
                          <a:pt x="1164566" y="2704596"/>
                          <a:pt x="1087047" y="2566038"/>
                          <a:pt x="1118516" y="2235690"/>
                        </a:cubicBezTo>
                        <a:cubicBezTo>
                          <a:pt x="-255352" y="1796500"/>
                          <a:pt x="-523297" y="660214"/>
                          <a:pt x="1080744" y="180220"/>
                        </a:cubicBezTo>
                        <a:cubicBezTo>
                          <a:pt x="1581017" y="66229"/>
                          <a:pt x="2339764" y="67316"/>
                          <a:pt x="3004018" y="61428"/>
                        </a:cubicBezTo>
                        <a:cubicBezTo>
                          <a:pt x="4512019" y="314247"/>
                          <a:pt x="5274296" y="1430828"/>
                          <a:pt x="4019077" y="1982884"/>
                        </a:cubicBezTo>
                        <a:cubicBezTo>
                          <a:pt x="3518123" y="2300210"/>
                          <a:pt x="2781756" y="2324652"/>
                          <a:pt x="1939028" y="2390109"/>
                        </a:cubicBezTo>
                        <a:cubicBezTo>
                          <a:pt x="1705194" y="2582655"/>
                          <a:pt x="1432841" y="2665757"/>
                          <a:pt x="1088760" y="29607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B" sz="2500" b="1" dirty="0">
                <a:ln w="1270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Posterama" panose="020B0504020200020000" pitchFamily="34" charset="0"/>
              </a:rPr>
              <a:t>The Household Waste Recycling Centres will take separated recyclables to reduce the amount going into refuse.</a:t>
            </a:r>
          </a:p>
        </p:txBody>
      </p:sp>
      <p:pic>
        <p:nvPicPr>
          <p:cNvPr id="3" name="Picture 2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478B3E86-6B29-6C4B-51CA-E24A8B50EE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16209"/>
            <a:ext cx="12204441" cy="34179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C83A2B-A012-DEB4-EE05-82E4BF476F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170" y="5959345"/>
            <a:ext cx="1346563" cy="4985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6BEE04-D429-4DEE-3B2D-35F7620169E7}"/>
              </a:ext>
            </a:extLst>
          </p:cNvPr>
          <p:cNvGrpSpPr/>
          <p:nvPr/>
        </p:nvGrpSpPr>
        <p:grpSpPr>
          <a:xfrm>
            <a:off x="1790865" y="4162435"/>
            <a:ext cx="5355856" cy="2324613"/>
            <a:chOff x="3414378" y="3736519"/>
            <a:chExt cx="5823286" cy="2527493"/>
          </a:xfrm>
        </p:grpSpPr>
        <p:pic>
          <p:nvPicPr>
            <p:cNvPr id="4" name="Picture 3" descr="A cartoon of a truck&#10;&#10;Description automatically generated">
              <a:extLst>
                <a:ext uri="{FF2B5EF4-FFF2-40B4-BE49-F238E27FC236}">
                  <a16:creationId xmlns:a16="http://schemas.microsoft.com/office/drawing/2014/main" id="{2B759406-BFB2-945A-CBFC-4F7D23814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4378" y="3736519"/>
              <a:ext cx="5823286" cy="2527493"/>
            </a:xfrm>
            <a:prstGeom prst="rect">
              <a:avLst/>
            </a:prstGeom>
          </p:spPr>
        </p:pic>
        <p:pic>
          <p:nvPicPr>
            <p:cNvPr id="8" name="Picture 7" descr="A white recycle symbol on a black background&#10;&#10;Description automatically generated">
              <a:extLst>
                <a:ext uri="{FF2B5EF4-FFF2-40B4-BE49-F238E27FC236}">
                  <a16:creationId xmlns:a16="http://schemas.microsoft.com/office/drawing/2014/main" id="{63C02229-FCB6-D6FC-6FF1-B2B116C7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952" y="4604172"/>
              <a:ext cx="440948" cy="4409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6400CC-AB18-5913-E36D-43F238BC0573}"/>
              </a:ext>
            </a:extLst>
          </p:cNvPr>
          <p:cNvGrpSpPr/>
          <p:nvPr/>
        </p:nvGrpSpPr>
        <p:grpSpPr>
          <a:xfrm>
            <a:off x="8549154" y="4067523"/>
            <a:ext cx="1520553" cy="2432884"/>
            <a:chOff x="9819604" y="3358193"/>
            <a:chExt cx="2038669" cy="3261870"/>
          </a:xfrm>
        </p:grpSpPr>
        <p:pic>
          <p:nvPicPr>
            <p:cNvPr id="14" name="Picture 13" descr="A green recycle bin with a green top&#10;&#10;Description automatically generated">
              <a:extLst>
                <a:ext uri="{FF2B5EF4-FFF2-40B4-BE49-F238E27FC236}">
                  <a16:creationId xmlns:a16="http://schemas.microsoft.com/office/drawing/2014/main" id="{60DBB083-2931-7296-3606-638EB254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604" y="3358193"/>
              <a:ext cx="2038669" cy="3261870"/>
            </a:xfrm>
            <a:prstGeom prst="rect">
              <a:avLst/>
            </a:prstGeom>
          </p:spPr>
        </p:pic>
        <p:pic>
          <p:nvPicPr>
            <p:cNvPr id="15" name="Picture 14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396889D4-B500-B2E2-8E7C-C81BE8FD8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1" t="910" r="3730" b="1583"/>
            <a:stretch/>
          </p:blipFill>
          <p:spPr>
            <a:xfrm>
              <a:off x="10313153" y="4128321"/>
              <a:ext cx="1159456" cy="1598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67842F-C4DB-E4A7-D23B-E0EC3A0EA9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" y="-309228"/>
            <a:ext cx="12213782" cy="6858000"/>
          </a:xfrm>
          <a:prstGeom prst="rect">
            <a:avLst/>
          </a:prstGeom>
        </p:spPr>
      </p:pic>
      <p:pic>
        <p:nvPicPr>
          <p:cNvPr id="31" name="Picture 30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B5FBC082-5E3C-BB3B-19BB-F2B23A97A6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72003" y="-141732"/>
            <a:ext cx="12391339" cy="7235562"/>
          </a:xfrm>
          <a:prstGeom prst="rect">
            <a:avLst/>
          </a:prstGeom>
        </p:spPr>
      </p:pic>
      <p:pic>
        <p:nvPicPr>
          <p:cNvPr id="19" name="Picture 18" descr="A green recycle symbol on a black background&#10;&#10;Description automatically generated">
            <a:extLst>
              <a:ext uri="{FF2B5EF4-FFF2-40B4-BE49-F238E27FC236}">
                <a16:creationId xmlns:a16="http://schemas.microsoft.com/office/drawing/2014/main" id="{40072DFE-1D23-C4F6-EA66-4674555E84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7" y="-8419"/>
            <a:ext cx="5029200" cy="282650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20637AC-0784-8CF6-FB0E-B8F12B6007F0}"/>
              </a:ext>
            </a:extLst>
          </p:cNvPr>
          <p:cNvGrpSpPr/>
          <p:nvPr/>
        </p:nvGrpSpPr>
        <p:grpSpPr>
          <a:xfrm>
            <a:off x="1584037" y="2134904"/>
            <a:ext cx="9389320" cy="1446603"/>
            <a:chOff x="-16676" y="1201329"/>
            <a:chExt cx="9389320" cy="14466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BF7038-8787-D375-AEB7-39C5C155E68C}"/>
                </a:ext>
              </a:extLst>
            </p:cNvPr>
            <p:cNvSpPr txBox="1"/>
            <p:nvPr/>
          </p:nvSpPr>
          <p:spPr>
            <a:xfrm>
              <a:off x="868808" y="1690949"/>
              <a:ext cx="8503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i="1" dirty="0">
                  <a:latin typeface="Avenir Next LT Pro" panose="020B0504020202020204" pitchFamily="34" charset="0"/>
                </a:rPr>
                <a:t>Relay</a:t>
              </a:r>
              <a:r>
                <a:rPr lang="en-GB" sz="4000" i="1" dirty="0">
                  <a:latin typeface="Avenir Next LT Pro" panose="020B0504020202020204" pitchFamily="34" charset="0"/>
                </a:rPr>
                <a:t> your recycling knowledge!</a:t>
              </a:r>
            </a:p>
          </p:txBody>
        </p:sp>
        <p:pic>
          <p:nvPicPr>
            <p:cNvPr id="2050" name="Picture 2" descr="Relay Race Icon - Free PNG &amp; SVG 78045 - Noun Project">
              <a:extLst>
                <a:ext uri="{FF2B5EF4-FFF2-40B4-BE49-F238E27FC236}">
                  <a16:creationId xmlns:a16="http://schemas.microsoft.com/office/drawing/2014/main" id="{D1482893-0B48-3E94-87F0-B1DE5C80A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76" y="1201329"/>
              <a:ext cx="1446603" cy="144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856301E6-9413-518F-6D4E-A6A8415996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213770" cy="341791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657D4B-9A14-41EF-4224-826C99CDDB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170" y="5959345"/>
            <a:ext cx="1346563" cy="49854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9BCD2BC-4B50-0B6E-A7BD-C6663608ED64}"/>
              </a:ext>
            </a:extLst>
          </p:cNvPr>
          <p:cNvGrpSpPr/>
          <p:nvPr/>
        </p:nvGrpSpPr>
        <p:grpSpPr>
          <a:xfrm>
            <a:off x="2527291" y="3497427"/>
            <a:ext cx="7137417" cy="2981013"/>
            <a:chOff x="2545428" y="3358192"/>
            <a:chExt cx="7809873" cy="32618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A2D7C1-4E57-3DE9-B6ED-67807C60F8B7}"/>
                </a:ext>
              </a:extLst>
            </p:cNvPr>
            <p:cNvGrpSpPr/>
            <p:nvPr/>
          </p:nvGrpSpPr>
          <p:grpSpPr>
            <a:xfrm>
              <a:off x="4353908" y="3358193"/>
              <a:ext cx="2038668" cy="3261868"/>
              <a:chOff x="2188782" y="3358193"/>
              <a:chExt cx="2038668" cy="3261868"/>
            </a:xfrm>
          </p:grpSpPr>
          <p:pic>
            <p:nvPicPr>
              <p:cNvPr id="12" name="Picture 11" descr="A brown podium with a black background&#10;&#10;Description automatically generated">
                <a:extLst>
                  <a:ext uri="{FF2B5EF4-FFF2-40B4-BE49-F238E27FC236}">
                    <a16:creationId xmlns:a16="http://schemas.microsoft.com/office/drawing/2014/main" id="{247DEECE-A0F9-FE6F-E253-35981368E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88782" y="3358193"/>
                <a:ext cx="2038668" cy="3261868"/>
              </a:xfrm>
              <a:prstGeom prst="rect">
                <a:avLst/>
              </a:prstGeom>
            </p:spPr>
          </p:pic>
          <p:pic>
            <p:nvPicPr>
              <p:cNvPr id="13" name="Picture 12" descr="A white leaf on a black background&#10;&#10;Description automatically generated">
                <a:extLst>
                  <a:ext uri="{FF2B5EF4-FFF2-40B4-BE49-F238E27FC236}">
                    <a16:creationId xmlns:a16="http://schemas.microsoft.com/office/drawing/2014/main" id="{1FFAD6AA-6EB6-CDB8-74E0-7A6F8C73F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252" y="4191132"/>
                <a:ext cx="1150179" cy="1533792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B31A59-6757-37BA-586A-E86207C63BD8}"/>
                </a:ext>
              </a:extLst>
            </p:cNvPr>
            <p:cNvGrpSpPr/>
            <p:nvPr/>
          </p:nvGrpSpPr>
          <p:grpSpPr>
            <a:xfrm>
              <a:off x="2545428" y="3676189"/>
              <a:ext cx="1819930" cy="2889008"/>
              <a:chOff x="380302" y="3676189"/>
              <a:chExt cx="1819930" cy="288900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18210DE-EB0B-69E8-EEA8-D1957557428D}"/>
                  </a:ext>
                </a:extLst>
              </p:cNvPr>
              <p:cNvGrpSpPr/>
              <p:nvPr/>
            </p:nvGrpSpPr>
            <p:grpSpPr>
              <a:xfrm>
                <a:off x="380302" y="3676189"/>
                <a:ext cx="1819930" cy="2889008"/>
                <a:chOff x="512654" y="3676189"/>
                <a:chExt cx="1819930" cy="2889008"/>
              </a:xfrm>
            </p:grpSpPr>
            <p:pic>
              <p:nvPicPr>
                <p:cNvPr id="17" name="Picture 16" descr="A grey rectangular container with a top&#10;&#10;Description automatically generated">
                  <a:extLst>
                    <a:ext uri="{FF2B5EF4-FFF2-40B4-BE49-F238E27FC236}">
                      <a16:creationId xmlns:a16="http://schemas.microsoft.com/office/drawing/2014/main" id="{41F960F6-2B9D-A32D-32F0-6F74E28C21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192" y="3678170"/>
                  <a:ext cx="1804392" cy="2887027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black background with blue dots&#10;&#10;Description automatically generated">
                  <a:extLst>
                    <a:ext uri="{FF2B5EF4-FFF2-40B4-BE49-F238E27FC236}">
                      <a16:creationId xmlns:a16="http://schemas.microsoft.com/office/drawing/2014/main" id="{34902CBD-A032-D011-372D-E365A9B81C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2654" y="3676189"/>
                  <a:ext cx="1819930" cy="445564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 descr="A white outline of bottles and a jar&#10;&#10;Description automatically generated">
                <a:extLst>
                  <a:ext uri="{FF2B5EF4-FFF2-40B4-BE49-F238E27FC236}">
                    <a16:creationId xmlns:a16="http://schemas.microsoft.com/office/drawing/2014/main" id="{0CFC7103-9CF8-03A6-86C5-168E29738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7711" y="4536002"/>
                <a:ext cx="1090012" cy="1452934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358D0C-27E8-2F69-3095-406C5A277E7F}"/>
                </a:ext>
              </a:extLst>
            </p:cNvPr>
            <p:cNvGrpSpPr/>
            <p:nvPr/>
          </p:nvGrpSpPr>
          <p:grpSpPr>
            <a:xfrm>
              <a:off x="6336627" y="3358192"/>
              <a:ext cx="2038668" cy="3261869"/>
              <a:chOff x="7839599" y="3358192"/>
              <a:chExt cx="2038668" cy="3261869"/>
            </a:xfrm>
          </p:grpSpPr>
          <p:pic>
            <p:nvPicPr>
              <p:cNvPr id="21" name="Picture 20" descr="A grey rectangular container with a top&#10;&#10;Description automatically generated">
                <a:extLst>
                  <a:ext uri="{FF2B5EF4-FFF2-40B4-BE49-F238E27FC236}">
                    <a16:creationId xmlns:a16="http://schemas.microsoft.com/office/drawing/2014/main" id="{F8E15E59-C885-A6DC-0353-8FDABAEDE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9599" y="3358192"/>
                <a:ext cx="2038668" cy="3261869"/>
              </a:xfrm>
              <a:prstGeom prst="rect">
                <a:avLst/>
              </a:prstGeom>
            </p:spPr>
          </p:pic>
          <p:pic>
            <p:nvPicPr>
              <p:cNvPr id="22" name="Picture 21" descr="A white circle with a heart and arrow&#10;&#10;Description automatically generated">
                <a:extLst>
                  <a:ext uri="{FF2B5EF4-FFF2-40B4-BE49-F238E27FC236}">
                    <a16:creationId xmlns:a16="http://schemas.microsoft.com/office/drawing/2014/main" id="{37F1AA2E-A0AF-9D70-7DEA-8DF6503C2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25519" y="4179100"/>
                <a:ext cx="1157417" cy="1736126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D514EB-A4A5-C366-6243-DBD5EEA19EC1}"/>
                </a:ext>
              </a:extLst>
            </p:cNvPr>
            <p:cNvGrpSpPr/>
            <p:nvPr/>
          </p:nvGrpSpPr>
          <p:grpSpPr>
            <a:xfrm>
              <a:off x="8316632" y="3358193"/>
              <a:ext cx="2038669" cy="3261870"/>
              <a:chOff x="9819604" y="3358193"/>
              <a:chExt cx="2038669" cy="3261870"/>
            </a:xfrm>
          </p:grpSpPr>
          <p:pic>
            <p:nvPicPr>
              <p:cNvPr id="29" name="Picture 28" descr="A green recycle bin with a green top&#10;&#10;Description automatically generated">
                <a:extLst>
                  <a:ext uri="{FF2B5EF4-FFF2-40B4-BE49-F238E27FC236}">
                    <a16:creationId xmlns:a16="http://schemas.microsoft.com/office/drawing/2014/main" id="{E396D785-503B-8D7C-6BEA-36E6C0487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19604" y="3358193"/>
                <a:ext cx="2038669" cy="3261870"/>
              </a:xfrm>
              <a:prstGeom prst="rect">
                <a:avLst/>
              </a:prstGeom>
            </p:spPr>
          </p:pic>
          <p:pic>
            <p:nvPicPr>
              <p:cNvPr id="30" name="Picture 29" descr="A white line on a black background&#10;&#10;Description automatically generated">
                <a:extLst>
                  <a:ext uri="{FF2B5EF4-FFF2-40B4-BE49-F238E27FC236}">
                    <a16:creationId xmlns:a16="http://schemas.microsoft.com/office/drawing/2014/main" id="{BA15CA8B-E89C-2595-DA42-FDF855D8F4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41" t="910" r="3730" b="1583"/>
              <a:stretch/>
            </p:blipFill>
            <p:spPr>
              <a:xfrm>
                <a:off x="10313153" y="4128321"/>
                <a:ext cx="1159456" cy="1598714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D8168C-F824-E2B2-945F-D10A4649D48A}"/>
              </a:ext>
            </a:extLst>
          </p:cNvPr>
          <p:cNvGrpSpPr/>
          <p:nvPr/>
        </p:nvGrpSpPr>
        <p:grpSpPr>
          <a:xfrm>
            <a:off x="10144357" y="414120"/>
            <a:ext cx="1657997" cy="1486107"/>
            <a:chOff x="10144357" y="414120"/>
            <a:chExt cx="1657997" cy="1486107"/>
          </a:xfrm>
        </p:grpSpPr>
        <p:pic>
          <p:nvPicPr>
            <p:cNvPr id="10" name="Picture 9" descr="A circle with arrows in it&#10;&#10;Description automatically generated">
              <a:extLst>
                <a:ext uri="{FF2B5EF4-FFF2-40B4-BE49-F238E27FC236}">
                  <a16:creationId xmlns:a16="http://schemas.microsoft.com/office/drawing/2014/main" id="{28A4E890-7F21-D923-1E54-BCD70D01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23219">
              <a:off x="10230303" y="414120"/>
              <a:ext cx="1486107" cy="14861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FA3685-12E7-5252-7BEB-1A01437561B5}"/>
                </a:ext>
              </a:extLst>
            </p:cNvPr>
            <p:cNvSpPr txBox="1"/>
            <p:nvPr/>
          </p:nvSpPr>
          <p:spPr>
            <a:xfrm rot="606284">
              <a:off x="10144357" y="686042"/>
              <a:ext cx="16579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Recycling</a:t>
              </a:r>
            </a:p>
            <a:p>
              <a:pPr algn="ctr"/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Relay!</a:t>
              </a: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F595C3FA-91FC-21D5-5883-17843E1FA523}"/>
              </a:ext>
            </a:extLst>
          </p:cNvPr>
          <p:cNvSpPr/>
          <p:nvPr/>
        </p:nvSpPr>
        <p:spPr>
          <a:xfrm>
            <a:off x="235860" y="3619276"/>
            <a:ext cx="2016294" cy="1329477"/>
          </a:xfrm>
          <a:prstGeom prst="wedgeEllipseCallout">
            <a:avLst>
              <a:gd name="adj1" fmla="val 63711"/>
              <a:gd name="adj2" fmla="val 47848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etal"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Get ready to sort all the  recyclables!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164B9624-913A-4A57-2509-E69C54E0C147}"/>
              </a:ext>
            </a:extLst>
          </p:cNvPr>
          <p:cNvSpPr/>
          <p:nvPr/>
        </p:nvSpPr>
        <p:spPr>
          <a:xfrm>
            <a:off x="9825215" y="3580198"/>
            <a:ext cx="2090368" cy="1381798"/>
          </a:xfrm>
          <a:prstGeom prst="wedgeEllipseCallout">
            <a:avLst>
              <a:gd name="adj1" fmla="val -65377"/>
              <a:gd name="adj2" fmla="val 31456"/>
            </a:avLst>
          </a:pr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199376 w 4866638"/>
                      <a:gd name="connsiteY0" fmla="*/ 2138286 h 1800268"/>
                      <a:gd name="connsiteX1" fmla="*/ 2513633 w 4866638"/>
                      <a:gd name="connsiteY1" fmla="*/ 1799778 h 1800268"/>
                      <a:gd name="connsiteX2" fmla="*/ 527238 w 4866638"/>
                      <a:gd name="connsiteY2" fmla="*/ 1459668 h 1800268"/>
                      <a:gd name="connsiteX3" fmla="*/ 1970961 w 4866638"/>
                      <a:gd name="connsiteY3" fmla="*/ 16399 h 1800268"/>
                      <a:gd name="connsiteX4" fmla="*/ 3448094 w 4866638"/>
                      <a:gd name="connsiteY4" fmla="*/ 82010 h 1800268"/>
                      <a:gd name="connsiteX5" fmla="*/ 3418826 w 4866638"/>
                      <a:gd name="connsiteY5" fmla="*/ 1723139 h 1800268"/>
                      <a:gd name="connsiteX6" fmla="*/ 3199376 w 4866638"/>
                      <a:gd name="connsiteY6" fmla="*/ 2138286 h 1800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6638" h="1800268" fill="none" extrusionOk="0">
                        <a:moveTo>
                          <a:pt x="3199376" y="2138286"/>
                        </a:moveTo>
                        <a:cubicBezTo>
                          <a:pt x="2943101" y="1963918"/>
                          <a:pt x="2763384" y="1857939"/>
                          <a:pt x="2513633" y="1799778"/>
                        </a:cubicBezTo>
                        <a:cubicBezTo>
                          <a:pt x="1758738" y="1817858"/>
                          <a:pt x="1085211" y="1701976"/>
                          <a:pt x="527238" y="1459668"/>
                        </a:cubicBezTo>
                        <a:cubicBezTo>
                          <a:pt x="-664665" y="921374"/>
                          <a:pt x="281206" y="228887"/>
                          <a:pt x="1970961" y="16399"/>
                        </a:cubicBezTo>
                        <a:cubicBezTo>
                          <a:pt x="2517994" y="52457"/>
                          <a:pt x="2991030" y="52539"/>
                          <a:pt x="3448094" y="82010"/>
                        </a:cubicBezTo>
                        <a:cubicBezTo>
                          <a:pt x="5433851" y="529539"/>
                          <a:pt x="5406705" y="1496512"/>
                          <a:pt x="3418826" y="1723139"/>
                        </a:cubicBezTo>
                        <a:cubicBezTo>
                          <a:pt x="3349208" y="1923874"/>
                          <a:pt x="3262812" y="2041701"/>
                          <a:pt x="3199376" y="2138286"/>
                        </a:cubicBezTo>
                        <a:close/>
                      </a:path>
                      <a:path w="4866638" h="1800268" stroke="0" extrusionOk="0">
                        <a:moveTo>
                          <a:pt x="3199376" y="2138286"/>
                        </a:moveTo>
                        <a:cubicBezTo>
                          <a:pt x="2874718" y="1992414"/>
                          <a:pt x="2723857" y="1880329"/>
                          <a:pt x="2513633" y="1799778"/>
                        </a:cubicBezTo>
                        <a:cubicBezTo>
                          <a:pt x="1818976" y="1825130"/>
                          <a:pt x="935552" y="1685273"/>
                          <a:pt x="527238" y="1459668"/>
                        </a:cubicBezTo>
                        <a:cubicBezTo>
                          <a:pt x="-630179" y="952461"/>
                          <a:pt x="157826" y="257992"/>
                          <a:pt x="1970961" y="16399"/>
                        </a:cubicBezTo>
                        <a:cubicBezTo>
                          <a:pt x="2405709" y="-54368"/>
                          <a:pt x="3003529" y="11858"/>
                          <a:pt x="3448094" y="82010"/>
                        </a:cubicBezTo>
                        <a:cubicBezTo>
                          <a:pt x="5425515" y="413950"/>
                          <a:pt x="5395865" y="1284546"/>
                          <a:pt x="3418826" y="1723139"/>
                        </a:cubicBezTo>
                        <a:cubicBezTo>
                          <a:pt x="3335116" y="1940381"/>
                          <a:pt x="3240220" y="2080240"/>
                          <a:pt x="3199376" y="21382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12700">
                  <a:noFill/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</a:rPr>
              <a:t>They need saving from the general waste bin!  </a:t>
            </a:r>
          </a:p>
        </p:txBody>
      </p:sp>
    </p:spTree>
    <p:extLst>
      <p:ext uri="{BB962C8B-B14F-4D97-AF65-F5344CB8AC3E}">
        <p14:creationId xmlns:p14="http://schemas.microsoft.com/office/powerpoint/2010/main" val="21726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34BBE438-8E74-890E-6A6B-50171A4B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5750" y="-701447"/>
            <a:ext cx="12391339" cy="8260893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B17682A-1E52-E415-0670-8C2C2BE0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521" y="995122"/>
            <a:ext cx="5028725" cy="4518837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1FD441-52FA-C628-67C0-B699BB68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0046" y="995123"/>
            <a:ext cx="5028725" cy="4518836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14610-E0ED-249F-92E8-41346952BF2B}"/>
              </a:ext>
            </a:extLst>
          </p:cNvPr>
          <p:cNvSpPr txBox="1"/>
          <p:nvPr/>
        </p:nvSpPr>
        <p:spPr>
          <a:xfrm>
            <a:off x="1146571" y="56417"/>
            <a:ext cx="9886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ECONOMIC REASONS TO RECYCLE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1C4FDF-E162-4E3F-083E-B416EE47CDBB}"/>
              </a:ext>
            </a:extLst>
          </p:cNvPr>
          <p:cNvSpPr/>
          <p:nvPr/>
        </p:nvSpPr>
        <p:spPr>
          <a:xfrm>
            <a:off x="1892297" y="815739"/>
            <a:ext cx="3017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1</a:t>
            </a:r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 JOB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F2D12-B9BA-82FA-586B-E8151002C611}"/>
              </a:ext>
            </a:extLst>
          </p:cNvPr>
          <p:cNvSpPr/>
          <p:nvPr/>
        </p:nvSpPr>
        <p:spPr>
          <a:xfrm>
            <a:off x="6630078" y="815739"/>
            <a:ext cx="4222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10</a:t>
            </a:r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 JOBS</a:t>
            </a:r>
          </a:p>
        </p:txBody>
      </p:sp>
      <p:pic>
        <p:nvPicPr>
          <p:cNvPr id="2" name="Picture 1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B8BF1F3D-AEAC-6CAE-7216-63260DE212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8" y="6523917"/>
            <a:ext cx="12200708" cy="34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64075-B762-A1A5-D2D8-CFB69D7EE3C4}"/>
              </a:ext>
            </a:extLst>
          </p:cNvPr>
          <p:cNvSpPr txBox="1"/>
          <p:nvPr/>
        </p:nvSpPr>
        <p:spPr>
          <a:xfrm>
            <a:off x="886521" y="5497198"/>
            <a:ext cx="502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10,000 tons of waste incinerated or sent to landfill creates… </a:t>
            </a:r>
          </a:p>
          <a:p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CF6F7-0C2B-D1B7-B3BE-8C6CA4A7E25B}"/>
              </a:ext>
            </a:extLst>
          </p:cNvPr>
          <p:cNvSpPr txBox="1"/>
          <p:nvPr/>
        </p:nvSpPr>
        <p:spPr>
          <a:xfrm>
            <a:off x="6276756" y="5508921"/>
            <a:ext cx="509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10,000 tons of recycling processed at recycling facilities creates…</a:t>
            </a:r>
          </a:p>
        </p:txBody>
      </p:sp>
    </p:spTree>
    <p:extLst>
      <p:ext uri="{BB962C8B-B14F-4D97-AF65-F5344CB8AC3E}">
        <p14:creationId xmlns:p14="http://schemas.microsoft.com/office/powerpoint/2010/main" val="12612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14E611-9CF5-838A-CA06-0663C8BB1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909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A356A750-4EB8-3119-949E-D569138888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38521" y="-762273"/>
            <a:ext cx="12391339" cy="8260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" y="225346"/>
            <a:ext cx="9138450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Fancy a TOUR of the mrf?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16209"/>
            <a:ext cx="12192001" cy="34179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F40F9DF-BEA8-9EBF-3E23-FE772ECC0C03}"/>
              </a:ext>
            </a:extLst>
          </p:cNvPr>
          <p:cNvSpPr txBox="1"/>
          <p:nvPr/>
        </p:nvSpPr>
        <p:spPr>
          <a:xfrm>
            <a:off x="290087" y="1359079"/>
            <a:ext cx="9035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Tours of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Veolia Nottinghamshire Materials Recovery Facility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Mansfield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be arranged for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throughout the year with Veolia’s Recycling and Education Officer.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695D28-711D-0499-F490-FDE71CCE85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170" y="5959345"/>
            <a:ext cx="1346563" cy="498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CA5E7-1A7F-1482-55C9-6459F2D3B551}"/>
              </a:ext>
            </a:extLst>
          </p:cNvPr>
          <p:cNvSpPr txBox="1"/>
          <p:nvPr/>
        </p:nvSpPr>
        <p:spPr>
          <a:xfrm>
            <a:off x="211752" y="4041052"/>
            <a:ext cx="84680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Alternatively,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Education, communication and Outreach Officer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travels across Nottinghamshire to give talks to groups in the county who would like to learn more about recycling.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A1C57-1E04-3F6A-2359-95013147E129}"/>
              </a:ext>
            </a:extLst>
          </p:cNvPr>
          <p:cNvSpPr txBox="1"/>
          <p:nvPr/>
        </p:nvSpPr>
        <p:spPr>
          <a:xfrm>
            <a:off x="1849939" y="2841729"/>
            <a:ext cx="9942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 your school is within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Nottinghamshire County Council area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 reimbursement </a:t>
            </a: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might be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available.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Get in touch below to find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B846B-A5D6-CC89-BA32-98EC6C5C6479}"/>
              </a:ext>
            </a:extLst>
          </p:cNvPr>
          <p:cNvSpPr txBox="1"/>
          <p:nvPr/>
        </p:nvSpPr>
        <p:spPr>
          <a:xfrm>
            <a:off x="2627545" y="5206881"/>
            <a:ext cx="6920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arrange a tour or talk contact Veolia on Tel: 0203 567 4391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nottsenquiries@veolia.co.uk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6" name="Picture 25" descr="A group of people wearing safety vests and helmets&#10;&#10;Description automatically generated">
            <a:extLst>
              <a:ext uri="{FF2B5EF4-FFF2-40B4-BE49-F238E27FC236}">
                <a16:creationId xmlns:a16="http://schemas.microsoft.com/office/drawing/2014/main" id="{AFD2E5A1-B77D-9BEA-0958-5243999886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5744" y="498625"/>
            <a:ext cx="2466983" cy="1784977"/>
          </a:xfrm>
          <a:prstGeom prst="rect">
            <a:avLst/>
          </a:prstGeom>
        </p:spPr>
      </p:pic>
      <p:pic>
        <p:nvPicPr>
          <p:cNvPr id="10" name="Picture 9" descr="A front view of a bus&#10;&#10;Description automatically generated">
            <a:extLst>
              <a:ext uri="{FF2B5EF4-FFF2-40B4-BE49-F238E27FC236}">
                <a16:creationId xmlns:a16="http://schemas.microsoft.com/office/drawing/2014/main" id="{6036AF75-B804-C881-191F-E9A6F8B026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7" y="2486917"/>
            <a:ext cx="1449397" cy="1449397"/>
          </a:xfrm>
          <a:prstGeom prst="rect">
            <a:avLst/>
          </a:prstGeom>
        </p:spPr>
      </p:pic>
      <p:pic>
        <p:nvPicPr>
          <p:cNvPr id="12" name="Picture 11" descr="A person pointing at her face&#10;&#10;Description automatically generated">
            <a:extLst>
              <a:ext uri="{FF2B5EF4-FFF2-40B4-BE49-F238E27FC236}">
                <a16:creationId xmlns:a16="http://schemas.microsoft.com/office/drawing/2014/main" id="{21266311-4029-F127-E6AC-EBFB8165B3D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100" y="3523036"/>
            <a:ext cx="3114627" cy="16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6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3BF22-9EB3-185D-4607-8EA7694EF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" y="-336843"/>
            <a:ext cx="12195087" cy="6858000"/>
          </a:xfrm>
          <a:prstGeom prst="rect">
            <a:avLst/>
          </a:prstGeom>
        </p:spPr>
      </p:pic>
      <p:pic>
        <p:nvPicPr>
          <p:cNvPr id="50" name="Picture 49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A0D10A8-2CFB-CA38-37C3-3A9DDBFF6D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91620" y="-885826"/>
            <a:ext cx="12391339" cy="8260893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C1FBED7-66BE-B26F-1FF1-C721A423E14E}"/>
              </a:ext>
            </a:extLst>
          </p:cNvPr>
          <p:cNvSpPr/>
          <p:nvPr/>
        </p:nvSpPr>
        <p:spPr>
          <a:xfrm rot="500367">
            <a:off x="9123244" y="1951436"/>
            <a:ext cx="2419373" cy="1024216"/>
          </a:xfrm>
          <a:prstGeom prst="wedgeEllipseCallout">
            <a:avLst>
              <a:gd name="adj1" fmla="val 27200"/>
              <a:gd name="adj2" fmla="val 80408"/>
            </a:avLst>
          </a:prstGeom>
          <a:solidFill>
            <a:schemeClr val="accent4">
              <a:lumMod val="40000"/>
              <a:lumOff val="60000"/>
            </a:schemeClr>
          </a:solidFill>
          <a:ln w="28575" cap="flat">
            <a:solidFill>
              <a:schemeClr val="accent6">
                <a:lumMod val="50000"/>
              </a:schemeClr>
            </a:solidFill>
            <a:prstDash val="dash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297147 w 2791967"/>
                      <a:gd name="connsiteY0" fmla="*/ 1427091 h 1024216"/>
                      <a:gd name="connsiteX1" fmla="*/ 1611113 w 2791967"/>
                      <a:gd name="connsiteY1" fmla="*/ 1018099 h 1024216"/>
                      <a:gd name="connsiteX2" fmla="*/ 686976 w 2791967"/>
                      <a:gd name="connsiteY2" fmla="*/ 953249 h 1024216"/>
                      <a:gd name="connsiteX3" fmla="*/ 975297 w 2791967"/>
                      <a:gd name="connsiteY3" fmla="*/ 23807 h 1024216"/>
                      <a:gd name="connsiteX4" fmla="*/ 1811988 w 2791967"/>
                      <a:gd name="connsiteY4" fmla="*/ 23268 h 1024216"/>
                      <a:gd name="connsiteX5" fmla="*/ 2112144 w 2791967"/>
                      <a:gd name="connsiteY5" fmla="*/ 951691 h 1024216"/>
                      <a:gd name="connsiteX6" fmla="*/ 2297147 w 2791967"/>
                      <a:gd name="connsiteY6" fmla="*/ 1427091 h 102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91967" h="1024216" fill="none" extrusionOk="0">
                        <a:moveTo>
                          <a:pt x="2297147" y="1427091"/>
                        </a:moveTo>
                        <a:cubicBezTo>
                          <a:pt x="1981994" y="1272867"/>
                          <a:pt x="1725527" y="1063619"/>
                          <a:pt x="1611113" y="1018099"/>
                        </a:cubicBezTo>
                        <a:cubicBezTo>
                          <a:pt x="1326393" y="1055679"/>
                          <a:pt x="1012305" y="1024749"/>
                          <a:pt x="686976" y="953249"/>
                        </a:cubicBezTo>
                        <a:cubicBezTo>
                          <a:pt x="-440141" y="714183"/>
                          <a:pt x="-104191" y="216551"/>
                          <a:pt x="975297" y="23807"/>
                        </a:cubicBezTo>
                        <a:cubicBezTo>
                          <a:pt x="1261435" y="13018"/>
                          <a:pt x="1540707" y="4548"/>
                          <a:pt x="1811988" y="23268"/>
                        </a:cubicBezTo>
                        <a:cubicBezTo>
                          <a:pt x="2972888" y="169478"/>
                          <a:pt x="3196407" y="784305"/>
                          <a:pt x="2112144" y="951691"/>
                        </a:cubicBezTo>
                        <a:cubicBezTo>
                          <a:pt x="2156690" y="1043235"/>
                          <a:pt x="2244463" y="1200059"/>
                          <a:pt x="2297147" y="1427091"/>
                        </a:cubicBezTo>
                        <a:close/>
                      </a:path>
                      <a:path w="2791967" h="1024216" stroke="0" extrusionOk="0">
                        <a:moveTo>
                          <a:pt x="2297147" y="1427091"/>
                        </a:moveTo>
                        <a:cubicBezTo>
                          <a:pt x="2171951" y="1426809"/>
                          <a:pt x="1707859" y="1017741"/>
                          <a:pt x="1611113" y="1018099"/>
                        </a:cubicBezTo>
                        <a:cubicBezTo>
                          <a:pt x="1320927" y="1042477"/>
                          <a:pt x="936024" y="1014374"/>
                          <a:pt x="686976" y="953249"/>
                        </a:cubicBezTo>
                        <a:cubicBezTo>
                          <a:pt x="-361512" y="735853"/>
                          <a:pt x="-180888" y="181199"/>
                          <a:pt x="975297" y="23807"/>
                        </a:cubicBezTo>
                        <a:cubicBezTo>
                          <a:pt x="1240251" y="-11707"/>
                          <a:pt x="1549248" y="-3281"/>
                          <a:pt x="1811988" y="23268"/>
                        </a:cubicBezTo>
                        <a:cubicBezTo>
                          <a:pt x="3063286" y="166980"/>
                          <a:pt x="3193780" y="629824"/>
                          <a:pt x="2112144" y="951691"/>
                        </a:cubicBezTo>
                        <a:cubicBezTo>
                          <a:pt x="2132558" y="1039935"/>
                          <a:pt x="2232614" y="1286851"/>
                          <a:pt x="2297147" y="14270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336600"/>
                </a:solidFill>
                <a:effectLst>
                  <a:innerShdw blurRad="63500" dist="50800" dir="13500000">
                    <a:prstClr val="black">
                      <a:alpha val="70000"/>
                    </a:prstClr>
                  </a:innerShdw>
                </a:effectLst>
                <a:latin typeface="Bernard MT Condensed" panose="02050806060905020404" pitchFamily="18" charset="0"/>
              </a:rPr>
              <a:t>General Waste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3596A8A-F841-2818-0F4B-6A02F0D042B1}"/>
              </a:ext>
            </a:extLst>
          </p:cNvPr>
          <p:cNvSpPr/>
          <p:nvPr/>
        </p:nvSpPr>
        <p:spPr>
          <a:xfrm rot="21133906">
            <a:off x="6144149" y="2008995"/>
            <a:ext cx="2322893" cy="1106175"/>
          </a:xfrm>
          <a:prstGeom prst="wedgeEllipseCallout">
            <a:avLst>
              <a:gd name="adj1" fmla="val 34991"/>
              <a:gd name="adj2" fmla="val 82293"/>
            </a:avLst>
          </a:prstGeom>
          <a:solidFill>
            <a:srgbClr val="FFFF00">
              <a:alpha val="71000"/>
            </a:srgbClr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i="1" dirty="0">
                <a:solidFill>
                  <a:srgbClr val="FF0000"/>
                </a:solidFill>
                <a:latin typeface="Rockwell Condensed" panose="02060603050405020104" pitchFamily="18" charset="0"/>
              </a:rPr>
              <a:t>Recycling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33A5EA7A-B8C9-5245-A1DB-F312DCDD646A}"/>
              </a:ext>
            </a:extLst>
          </p:cNvPr>
          <p:cNvSpPr/>
          <p:nvPr/>
        </p:nvSpPr>
        <p:spPr>
          <a:xfrm rot="20950628">
            <a:off x="582739" y="2189509"/>
            <a:ext cx="2120425" cy="912498"/>
          </a:xfrm>
          <a:prstGeom prst="wedgeEllipseCallout">
            <a:avLst>
              <a:gd name="adj1" fmla="val -13871"/>
              <a:gd name="adj2" fmla="val 95402"/>
            </a:avLst>
          </a:prstGeom>
          <a:solidFill>
            <a:schemeClr val="bg1"/>
          </a:solidFill>
          <a:ln w="28575">
            <a:solidFill>
              <a:srgbClr val="23BDC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8100" dist="50800" dir="2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GB" sz="3200" dirty="0">
                <a:solidFill>
                  <a:srgbClr val="23BDC1"/>
                </a:solidFill>
                <a:latin typeface="OCR A Extended" panose="02010509020102010303" pitchFamily="50" charset="0"/>
              </a:rPr>
              <a:t>Glass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EEB9507-F622-4356-A2AE-E66E6D4D2EED}"/>
              </a:ext>
            </a:extLst>
          </p:cNvPr>
          <p:cNvSpPr/>
          <p:nvPr/>
        </p:nvSpPr>
        <p:spPr>
          <a:xfrm rot="495512">
            <a:off x="3608858" y="1984013"/>
            <a:ext cx="2199422" cy="1013357"/>
          </a:xfrm>
          <a:custGeom>
            <a:avLst/>
            <a:gdLst>
              <a:gd name="connsiteX0" fmla="*/ 608404 w 2199422"/>
              <a:gd name="connsiteY0" fmla="*/ 1446324 h 1013357"/>
              <a:gd name="connsiteX1" fmla="*/ 642888 w 2199422"/>
              <a:gd name="connsiteY1" fmla="*/ 967572 h 1013357"/>
              <a:gd name="connsiteX2" fmla="*/ 494231 w 2199422"/>
              <a:gd name="connsiteY2" fmla="*/ 83711 h 1013357"/>
              <a:gd name="connsiteX3" fmla="*/ 1331994 w 2199422"/>
              <a:gd name="connsiteY3" fmla="*/ 11430 h 1013357"/>
              <a:gd name="connsiteX4" fmla="*/ 2044982 w 2199422"/>
              <a:gd name="connsiteY4" fmla="*/ 765605 h 1013357"/>
              <a:gd name="connsiteX5" fmla="*/ 1050886 w 2199422"/>
              <a:gd name="connsiteY5" fmla="*/ 1012857 h 1013357"/>
              <a:gd name="connsiteX6" fmla="*/ 608404 w 2199422"/>
              <a:gd name="connsiteY6" fmla="*/ 1446324 h 101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422" h="1013357" fill="none" extrusionOk="0">
                <a:moveTo>
                  <a:pt x="608404" y="1446324"/>
                </a:moveTo>
                <a:cubicBezTo>
                  <a:pt x="635103" y="1234229"/>
                  <a:pt x="611707" y="1128019"/>
                  <a:pt x="642888" y="967572"/>
                </a:cubicBezTo>
                <a:cubicBezTo>
                  <a:pt x="-130244" y="891503"/>
                  <a:pt x="-324237" y="297362"/>
                  <a:pt x="494231" y="83711"/>
                </a:cubicBezTo>
                <a:cubicBezTo>
                  <a:pt x="764979" y="-56932"/>
                  <a:pt x="1054048" y="16959"/>
                  <a:pt x="1331994" y="11430"/>
                </a:cubicBezTo>
                <a:cubicBezTo>
                  <a:pt x="2144163" y="7808"/>
                  <a:pt x="2497069" y="424111"/>
                  <a:pt x="2044982" y="765605"/>
                </a:cubicBezTo>
                <a:cubicBezTo>
                  <a:pt x="1828946" y="923858"/>
                  <a:pt x="1503170" y="962376"/>
                  <a:pt x="1050886" y="1012857"/>
                </a:cubicBezTo>
                <a:cubicBezTo>
                  <a:pt x="930046" y="1140461"/>
                  <a:pt x="769901" y="1323254"/>
                  <a:pt x="608404" y="1446324"/>
                </a:cubicBezTo>
                <a:close/>
              </a:path>
              <a:path w="2199422" h="1013357" stroke="0" extrusionOk="0">
                <a:moveTo>
                  <a:pt x="608404" y="1446324"/>
                </a:moveTo>
                <a:cubicBezTo>
                  <a:pt x="614532" y="1206193"/>
                  <a:pt x="644183" y="1119375"/>
                  <a:pt x="642888" y="967572"/>
                </a:cubicBezTo>
                <a:cubicBezTo>
                  <a:pt x="-88626" y="812974"/>
                  <a:pt x="-246878" y="218205"/>
                  <a:pt x="494231" y="83711"/>
                </a:cubicBezTo>
                <a:cubicBezTo>
                  <a:pt x="696668" y="-25042"/>
                  <a:pt x="1030230" y="8877"/>
                  <a:pt x="1331994" y="11430"/>
                </a:cubicBezTo>
                <a:cubicBezTo>
                  <a:pt x="2067644" y="174644"/>
                  <a:pt x="2395469" y="360018"/>
                  <a:pt x="2044982" y="765605"/>
                </a:cubicBezTo>
                <a:cubicBezTo>
                  <a:pt x="1840664" y="915684"/>
                  <a:pt x="1410779" y="991610"/>
                  <a:pt x="1050886" y="1012857"/>
                </a:cubicBezTo>
                <a:cubicBezTo>
                  <a:pt x="923708" y="1116970"/>
                  <a:pt x="721558" y="1307504"/>
                  <a:pt x="608404" y="1446324"/>
                </a:cubicBezTo>
                <a:close/>
              </a:path>
            </a:pathLst>
          </a:custGeom>
          <a:blipFill dpi="0" rotWithShape="1">
            <a:blip r:embed="rId5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rnd">
            <a:solidFill>
              <a:schemeClr val="accent2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22338"/>
                      <a:gd name="adj2" fmla="val 9272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CC00"/>
                </a:solidFill>
                <a:effectLst>
                  <a:glow rad="101600">
                    <a:schemeClr val="tx1">
                      <a:lumMod val="75000"/>
                      <a:lumOff val="2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Garden</a:t>
            </a:r>
            <a:endParaRPr lang="en-GB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CC00"/>
              </a:solidFill>
              <a:effectLst>
                <a:glow rad="101600">
                  <a:schemeClr val="tx1">
                    <a:lumMod val="75000"/>
                    <a:lumOff val="25000"/>
                    <a:alpha val="7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81A25-4F90-4C0B-54B5-39AFBFBA188C}"/>
              </a:ext>
            </a:extLst>
          </p:cNvPr>
          <p:cNvSpPr txBox="1"/>
          <p:nvPr/>
        </p:nvSpPr>
        <p:spPr>
          <a:xfrm>
            <a:off x="1481967" y="62059"/>
            <a:ext cx="9196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BINS IN THE DISTRICT</a:t>
            </a:r>
          </a:p>
        </p:txBody>
      </p:sp>
      <p:pic>
        <p:nvPicPr>
          <p:cNvPr id="5" name="Picture 4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D6868E3D-2B12-C81E-5394-A7BB31563A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2000" cy="341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0CEFB-9CC3-5966-CAC4-96F2B47CB1E1}"/>
              </a:ext>
            </a:extLst>
          </p:cNvPr>
          <p:cNvSpPr txBox="1"/>
          <p:nvPr/>
        </p:nvSpPr>
        <p:spPr>
          <a:xfrm>
            <a:off x="179595" y="1106528"/>
            <a:ext cx="1180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These are the wheelie bins we currently have collections for.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2F38F-788D-4AAB-9E79-D09A932B4F49}"/>
              </a:ext>
            </a:extLst>
          </p:cNvPr>
          <p:cNvGrpSpPr/>
          <p:nvPr/>
        </p:nvGrpSpPr>
        <p:grpSpPr>
          <a:xfrm>
            <a:off x="3450012" y="3358193"/>
            <a:ext cx="2038668" cy="3261868"/>
            <a:chOff x="2188782" y="3358193"/>
            <a:chExt cx="2038668" cy="3261868"/>
          </a:xfrm>
        </p:grpSpPr>
        <p:pic>
          <p:nvPicPr>
            <p:cNvPr id="24" name="Picture 23" descr="A brown podium with a black background&#10;&#10;Description automatically generated">
              <a:extLst>
                <a:ext uri="{FF2B5EF4-FFF2-40B4-BE49-F238E27FC236}">
                  <a16:creationId xmlns:a16="http://schemas.microsoft.com/office/drawing/2014/main" id="{FC79A456-5034-7433-646B-5C46B515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782" y="3358193"/>
              <a:ext cx="2038668" cy="3261868"/>
            </a:xfrm>
            <a:prstGeom prst="rect">
              <a:avLst/>
            </a:prstGeom>
          </p:spPr>
        </p:pic>
        <p:pic>
          <p:nvPicPr>
            <p:cNvPr id="36" name="Picture 35" descr="A white leaf on a black background&#10;&#10;Description automatically generated">
              <a:extLst>
                <a:ext uri="{FF2B5EF4-FFF2-40B4-BE49-F238E27FC236}">
                  <a16:creationId xmlns:a16="http://schemas.microsoft.com/office/drawing/2014/main" id="{666044E2-B7DC-EE1E-0ABD-4067720C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252" y="4191132"/>
              <a:ext cx="1150179" cy="153379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68AEE8-C078-2C6B-1D30-F652D7528190}"/>
              </a:ext>
            </a:extLst>
          </p:cNvPr>
          <p:cNvGrpSpPr/>
          <p:nvPr/>
        </p:nvGrpSpPr>
        <p:grpSpPr>
          <a:xfrm>
            <a:off x="716633" y="3676189"/>
            <a:ext cx="1819930" cy="2889008"/>
            <a:chOff x="380302" y="3676189"/>
            <a:chExt cx="1819930" cy="28890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891A50-709C-1066-74FE-1655EE02B0A9}"/>
                </a:ext>
              </a:extLst>
            </p:cNvPr>
            <p:cNvGrpSpPr/>
            <p:nvPr/>
          </p:nvGrpSpPr>
          <p:grpSpPr>
            <a:xfrm>
              <a:off x="380302" y="3676189"/>
              <a:ext cx="1819930" cy="2889008"/>
              <a:chOff x="512654" y="3676189"/>
              <a:chExt cx="1819930" cy="2889008"/>
            </a:xfrm>
          </p:grpSpPr>
          <p:pic>
            <p:nvPicPr>
              <p:cNvPr id="13" name="Picture 12" descr="A grey rectangular container with a top&#10;&#10;Description automatically generated">
                <a:extLst>
                  <a:ext uri="{FF2B5EF4-FFF2-40B4-BE49-F238E27FC236}">
                    <a16:creationId xmlns:a16="http://schemas.microsoft.com/office/drawing/2014/main" id="{8AC9781F-95DA-A062-6C2D-5393C89A2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192" y="3678170"/>
                <a:ext cx="1804392" cy="2887027"/>
              </a:xfrm>
              <a:prstGeom prst="rect">
                <a:avLst/>
              </a:prstGeom>
            </p:spPr>
          </p:pic>
          <p:pic>
            <p:nvPicPr>
              <p:cNvPr id="21" name="Picture 20" descr="A black background with blue dots&#10;&#10;Description automatically generated">
                <a:extLst>
                  <a:ext uri="{FF2B5EF4-FFF2-40B4-BE49-F238E27FC236}">
                    <a16:creationId xmlns:a16="http://schemas.microsoft.com/office/drawing/2014/main" id="{0A53DA6D-95E3-56EC-15F4-02EB1DBFEA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654" y="3676189"/>
                <a:ext cx="1819930" cy="445564"/>
              </a:xfrm>
              <a:prstGeom prst="rect">
                <a:avLst/>
              </a:prstGeom>
            </p:spPr>
          </p:pic>
        </p:grpSp>
        <p:pic>
          <p:nvPicPr>
            <p:cNvPr id="39" name="Picture 38" descr="A white outline of bottles and a jar&#10;&#10;Description automatically generated">
              <a:extLst>
                <a:ext uri="{FF2B5EF4-FFF2-40B4-BE49-F238E27FC236}">
                  <a16:creationId xmlns:a16="http://schemas.microsoft.com/office/drawing/2014/main" id="{DEAEF0B3-3089-11F6-12AB-936DBE62A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11" y="4536002"/>
              <a:ext cx="1090012" cy="145293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AA6076-91D3-28CC-025A-07B9AD9B3083}"/>
              </a:ext>
            </a:extLst>
          </p:cNvPr>
          <p:cNvGrpSpPr/>
          <p:nvPr/>
        </p:nvGrpSpPr>
        <p:grpSpPr>
          <a:xfrm>
            <a:off x="6431223" y="3358192"/>
            <a:ext cx="2038668" cy="3261869"/>
            <a:chOff x="7839599" y="3358192"/>
            <a:chExt cx="2038668" cy="3261869"/>
          </a:xfrm>
        </p:grpSpPr>
        <p:pic>
          <p:nvPicPr>
            <p:cNvPr id="26" name="Picture 25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70A13729-2491-E9B3-2630-C5D222E06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41" name="Picture 40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1FFE7169-F761-A727-E0E5-1E35003B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B63EEC-A55C-C728-A93B-2DFB130AE764}"/>
              </a:ext>
            </a:extLst>
          </p:cNvPr>
          <p:cNvGrpSpPr/>
          <p:nvPr/>
        </p:nvGrpSpPr>
        <p:grpSpPr>
          <a:xfrm>
            <a:off x="9336127" y="3358193"/>
            <a:ext cx="2038669" cy="3261870"/>
            <a:chOff x="9819604" y="3358193"/>
            <a:chExt cx="2038669" cy="3261870"/>
          </a:xfrm>
        </p:grpSpPr>
        <p:pic>
          <p:nvPicPr>
            <p:cNvPr id="28" name="Picture 27" descr="A green recycle bin with a green top&#10;&#10;Description automatically generated">
              <a:extLst>
                <a:ext uri="{FF2B5EF4-FFF2-40B4-BE49-F238E27FC236}">
                  <a16:creationId xmlns:a16="http://schemas.microsoft.com/office/drawing/2014/main" id="{A6A2CA5B-C3D9-8507-632E-775AE161E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604" y="3358193"/>
              <a:ext cx="2038669" cy="3261870"/>
            </a:xfrm>
            <a:prstGeom prst="rect">
              <a:avLst/>
            </a:prstGeom>
          </p:spPr>
        </p:pic>
        <p:pic>
          <p:nvPicPr>
            <p:cNvPr id="43" name="Picture 42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4CB3E676-8D39-6BDD-63C2-EDB577D9F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1" t="910" r="3730" b="1583"/>
            <a:stretch/>
          </p:blipFill>
          <p:spPr>
            <a:xfrm>
              <a:off x="10313153" y="4128321"/>
              <a:ext cx="1159456" cy="1598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4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3BF22-9EB3-185D-4607-8EA7694EF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" y="-336843"/>
            <a:ext cx="12191977" cy="6858000"/>
          </a:xfrm>
          <a:prstGeom prst="rect">
            <a:avLst/>
          </a:prstGeom>
        </p:spPr>
      </p:pic>
      <p:pic>
        <p:nvPicPr>
          <p:cNvPr id="50" name="Picture 49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A0D10A8-2CFB-CA38-37C3-3A9DDBFF6D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10286" y="-885826"/>
            <a:ext cx="12391339" cy="8260893"/>
          </a:xfrm>
          <a:prstGeom prst="rect">
            <a:avLst/>
          </a:prstGeom>
        </p:spPr>
      </p:pic>
      <p:pic>
        <p:nvPicPr>
          <p:cNvPr id="5" name="Picture 4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D6868E3D-2B12-C81E-5394-A7BB31563A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2000" cy="34179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2F38F-788D-4AAB-9E79-D09A932B4F49}"/>
              </a:ext>
            </a:extLst>
          </p:cNvPr>
          <p:cNvGrpSpPr/>
          <p:nvPr/>
        </p:nvGrpSpPr>
        <p:grpSpPr>
          <a:xfrm>
            <a:off x="3334409" y="2677359"/>
            <a:ext cx="2390194" cy="3824309"/>
            <a:chOff x="2188782" y="3358193"/>
            <a:chExt cx="2038668" cy="3261868"/>
          </a:xfrm>
        </p:grpSpPr>
        <p:pic>
          <p:nvPicPr>
            <p:cNvPr id="24" name="Picture 23" descr="A brown podium with a black background&#10;&#10;Description automatically generated">
              <a:extLst>
                <a:ext uri="{FF2B5EF4-FFF2-40B4-BE49-F238E27FC236}">
                  <a16:creationId xmlns:a16="http://schemas.microsoft.com/office/drawing/2014/main" id="{FC79A456-5034-7433-646B-5C46B515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782" y="3358193"/>
              <a:ext cx="2038668" cy="3261868"/>
            </a:xfrm>
            <a:prstGeom prst="rect">
              <a:avLst/>
            </a:prstGeom>
          </p:spPr>
        </p:pic>
        <p:pic>
          <p:nvPicPr>
            <p:cNvPr id="36" name="Picture 35" descr="A white leaf on a black background&#10;&#10;Description automatically generated">
              <a:extLst>
                <a:ext uri="{FF2B5EF4-FFF2-40B4-BE49-F238E27FC236}">
                  <a16:creationId xmlns:a16="http://schemas.microsoft.com/office/drawing/2014/main" id="{666044E2-B7DC-EE1E-0ABD-4067720C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252" y="4191132"/>
              <a:ext cx="1150179" cy="153379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68AEE8-C078-2C6B-1D30-F652D7528190}"/>
              </a:ext>
            </a:extLst>
          </p:cNvPr>
          <p:cNvGrpSpPr/>
          <p:nvPr/>
        </p:nvGrpSpPr>
        <p:grpSpPr>
          <a:xfrm>
            <a:off x="1176367" y="3077187"/>
            <a:ext cx="2133739" cy="3387157"/>
            <a:chOff x="380302" y="3676189"/>
            <a:chExt cx="1819930" cy="28890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891A50-709C-1066-74FE-1655EE02B0A9}"/>
                </a:ext>
              </a:extLst>
            </p:cNvPr>
            <p:cNvGrpSpPr/>
            <p:nvPr/>
          </p:nvGrpSpPr>
          <p:grpSpPr>
            <a:xfrm>
              <a:off x="380302" y="3676189"/>
              <a:ext cx="1819930" cy="2889008"/>
              <a:chOff x="512654" y="3676189"/>
              <a:chExt cx="1819930" cy="2889008"/>
            </a:xfrm>
          </p:grpSpPr>
          <p:pic>
            <p:nvPicPr>
              <p:cNvPr id="13" name="Picture 12" descr="A grey rectangular container with a top&#10;&#10;Description automatically generated">
                <a:extLst>
                  <a:ext uri="{FF2B5EF4-FFF2-40B4-BE49-F238E27FC236}">
                    <a16:creationId xmlns:a16="http://schemas.microsoft.com/office/drawing/2014/main" id="{8AC9781F-95DA-A062-6C2D-5393C89A2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192" y="3678170"/>
                <a:ext cx="1804392" cy="2887027"/>
              </a:xfrm>
              <a:prstGeom prst="rect">
                <a:avLst/>
              </a:prstGeom>
            </p:spPr>
          </p:pic>
          <p:pic>
            <p:nvPicPr>
              <p:cNvPr id="21" name="Picture 20" descr="A black background with blue dots&#10;&#10;Description automatically generated">
                <a:extLst>
                  <a:ext uri="{FF2B5EF4-FFF2-40B4-BE49-F238E27FC236}">
                    <a16:creationId xmlns:a16="http://schemas.microsoft.com/office/drawing/2014/main" id="{0A53DA6D-95E3-56EC-15F4-02EB1DBFEA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654" y="3676189"/>
                <a:ext cx="1819930" cy="445564"/>
              </a:xfrm>
              <a:prstGeom prst="rect">
                <a:avLst/>
              </a:prstGeom>
            </p:spPr>
          </p:pic>
        </p:grpSp>
        <p:pic>
          <p:nvPicPr>
            <p:cNvPr id="39" name="Picture 38" descr="A white outline of bottles and a jar&#10;&#10;Description automatically generated">
              <a:extLst>
                <a:ext uri="{FF2B5EF4-FFF2-40B4-BE49-F238E27FC236}">
                  <a16:creationId xmlns:a16="http://schemas.microsoft.com/office/drawing/2014/main" id="{DEAEF0B3-3089-11F6-12AB-936DBE62A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11" y="4536002"/>
              <a:ext cx="1090012" cy="145293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AA6076-91D3-28CC-025A-07B9AD9B3083}"/>
              </a:ext>
            </a:extLst>
          </p:cNvPr>
          <p:cNvGrpSpPr/>
          <p:nvPr/>
        </p:nvGrpSpPr>
        <p:grpSpPr>
          <a:xfrm>
            <a:off x="5856896" y="2673198"/>
            <a:ext cx="2390194" cy="3824310"/>
            <a:chOff x="7839599" y="3358192"/>
            <a:chExt cx="2038668" cy="3261869"/>
          </a:xfrm>
        </p:grpSpPr>
        <p:pic>
          <p:nvPicPr>
            <p:cNvPr id="26" name="Picture 25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70A13729-2491-E9B3-2630-C5D222E06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41" name="Picture 40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1FFE7169-F761-A727-E0E5-1E35003B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B63EEC-A55C-C728-A93B-2DFB130AE764}"/>
              </a:ext>
            </a:extLst>
          </p:cNvPr>
          <p:cNvGrpSpPr/>
          <p:nvPr/>
        </p:nvGrpSpPr>
        <p:grpSpPr>
          <a:xfrm>
            <a:off x="8352300" y="2656206"/>
            <a:ext cx="2390195" cy="3824311"/>
            <a:chOff x="9819604" y="3358193"/>
            <a:chExt cx="2038669" cy="3261870"/>
          </a:xfrm>
        </p:grpSpPr>
        <p:pic>
          <p:nvPicPr>
            <p:cNvPr id="28" name="Picture 27" descr="A green recycle bin with a green top&#10;&#10;Description automatically generated">
              <a:extLst>
                <a:ext uri="{FF2B5EF4-FFF2-40B4-BE49-F238E27FC236}">
                  <a16:creationId xmlns:a16="http://schemas.microsoft.com/office/drawing/2014/main" id="{A6A2CA5B-C3D9-8507-632E-775AE161E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604" y="3358193"/>
              <a:ext cx="2038669" cy="3261870"/>
            </a:xfrm>
            <a:prstGeom prst="rect">
              <a:avLst/>
            </a:prstGeom>
          </p:spPr>
        </p:pic>
        <p:pic>
          <p:nvPicPr>
            <p:cNvPr id="43" name="Picture 42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4CB3E676-8D39-6BDD-63C2-EDB577D9F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1" t="910" r="3730" b="1583"/>
            <a:stretch/>
          </p:blipFill>
          <p:spPr>
            <a:xfrm>
              <a:off x="10313153" y="4128321"/>
              <a:ext cx="1159456" cy="15987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A82E6C-A25C-9BDA-AE05-DF956796EF58}"/>
              </a:ext>
            </a:extLst>
          </p:cNvPr>
          <p:cNvSpPr txBox="1"/>
          <p:nvPr/>
        </p:nvSpPr>
        <p:spPr>
          <a:xfrm>
            <a:off x="393256" y="317855"/>
            <a:ext cx="11403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THANK YOU FOR YOUR TIME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5A21EC-A5F8-7F2F-1EFB-DBAD2F0C415B}"/>
              </a:ext>
            </a:extLst>
          </p:cNvPr>
          <p:cNvSpPr txBox="1">
            <a:spLocks/>
          </p:cNvSpPr>
          <p:nvPr/>
        </p:nvSpPr>
        <p:spPr>
          <a:xfrm>
            <a:off x="95534" y="1494823"/>
            <a:ext cx="11924594" cy="3693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further information in relation to this presentation, please get in touch: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E172B-1379-E84D-4F5D-283E985C1B1B}"/>
              </a:ext>
            </a:extLst>
          </p:cNvPr>
          <p:cNvSpPr txBox="1"/>
          <p:nvPr/>
        </p:nvSpPr>
        <p:spPr>
          <a:xfrm>
            <a:off x="520583" y="1791623"/>
            <a:ext cx="11149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800" b="1" u="sng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GB" sz="2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Environmental.Services@newark-sherwooddc.gov.uk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80CDD8-A19A-0742-45BA-2BD5B18A680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170" y="5959345"/>
            <a:ext cx="1346563" cy="4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F280E2-EA05-D37B-B7F9-2B3070E86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602" y="-330510"/>
            <a:ext cx="12211440" cy="6858000"/>
          </a:xfrm>
          <a:prstGeom prst="rect">
            <a:avLst/>
          </a:prstGeom>
        </p:spPr>
      </p:pic>
      <p:pic>
        <p:nvPicPr>
          <p:cNvPr id="5" name="Picture 4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C08DF856-51D8-6A62-39D9-DC51AC24A2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90501" y="-762001"/>
            <a:ext cx="12391339" cy="82608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21F00D-46F8-2886-43C5-47082B10AE69}"/>
              </a:ext>
            </a:extLst>
          </p:cNvPr>
          <p:cNvSpPr/>
          <p:nvPr/>
        </p:nvSpPr>
        <p:spPr>
          <a:xfrm>
            <a:off x="3137094" y="3904970"/>
            <a:ext cx="2862066" cy="178765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641" y="3901901"/>
            <a:ext cx="2971800" cy="1886505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en-GB" sz="1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b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1031 AD the first evidence of recycling was recorded. Documents were shredded and remade into new sheets of paper to be sold as new paper.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9682" y="128299"/>
            <a:ext cx="3041156" cy="1886505"/>
          </a:xfrm>
        </p:spPr>
        <p:txBody>
          <a:bodyPr rtlCol="0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en-GB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</a:t>
            </a:r>
          </a:p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en-GB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IT’S NOT NEW!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42B52421-F192-0602-F4BF-E2F01C4E24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2" y="6516209"/>
            <a:ext cx="12211440" cy="341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175153-76AB-4D80-B226-84CD68AEB57C}"/>
              </a:ext>
            </a:extLst>
          </p:cNvPr>
          <p:cNvGrpSpPr/>
          <p:nvPr/>
        </p:nvGrpSpPr>
        <p:grpSpPr>
          <a:xfrm>
            <a:off x="-10602" y="3918611"/>
            <a:ext cx="2982402" cy="1897788"/>
            <a:chOff x="-10602" y="4618420"/>
            <a:chExt cx="2982402" cy="18977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669F1A-DC61-F087-0CEA-1D93C17EB2FC}"/>
                </a:ext>
              </a:extLst>
            </p:cNvPr>
            <p:cNvSpPr/>
            <p:nvPr/>
          </p:nvSpPr>
          <p:spPr>
            <a:xfrm>
              <a:off x="71634" y="4618420"/>
              <a:ext cx="2862066" cy="164902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D5BC102E-F8B3-C594-DE98-B9CAE2A2FF7C}"/>
                </a:ext>
              </a:extLst>
            </p:cNvPr>
            <p:cNvSpPr txBox="1">
              <a:spLocks/>
            </p:cNvSpPr>
            <p:nvPr/>
          </p:nvSpPr>
          <p:spPr>
            <a:xfrm>
              <a:off x="-10602" y="4629703"/>
              <a:ext cx="2982402" cy="188650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spc="3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ANCIENT ROME</a:t>
              </a:r>
              <a:br>
                <a:rPr kumimoji="0" lang="en-GB" sz="18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</a:br>
              <a:r>
                <a:rPr kumimoji="0" lang="en-GB" sz="18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One of the oldest examples of metal recycling stems from Ancient Rome. Romans melted down bronze coins to create statues.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A304BE-2616-7F4C-46F8-0B272F631448}"/>
              </a:ext>
            </a:extLst>
          </p:cNvPr>
          <p:cNvGrpSpPr/>
          <p:nvPr/>
        </p:nvGrpSpPr>
        <p:grpSpPr>
          <a:xfrm>
            <a:off x="6177280" y="3918611"/>
            <a:ext cx="2971800" cy="1897788"/>
            <a:chOff x="6177280" y="4618420"/>
            <a:chExt cx="2971800" cy="18977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3D62A1-EA51-86DF-FD10-77BEC791C71E}"/>
                </a:ext>
              </a:extLst>
            </p:cNvPr>
            <p:cNvSpPr/>
            <p:nvPr/>
          </p:nvSpPr>
          <p:spPr>
            <a:xfrm>
              <a:off x="6240340" y="4618420"/>
              <a:ext cx="2862066" cy="15672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B23D634B-FD28-6501-61AA-E4145E388B84}"/>
                </a:ext>
              </a:extLst>
            </p:cNvPr>
            <p:cNvSpPr txBox="1">
              <a:spLocks/>
            </p:cNvSpPr>
            <p:nvPr/>
          </p:nvSpPr>
          <p:spPr>
            <a:xfrm>
              <a:off x="6177280" y="4629703"/>
              <a:ext cx="2971800" cy="188650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spc="3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ANCIENT GREECE</a:t>
              </a:r>
              <a:br>
                <a:rPr kumimoji="0" lang="en-GB" sz="18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</a:br>
              <a:r>
                <a:rPr kumimoji="0" lang="en-GB" sz="18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In 4</a:t>
              </a:r>
              <a:r>
                <a:rPr kumimoji="0" lang="en-GB" sz="1800" b="0" i="0" u="none" strike="noStrike" kern="1200" cap="none" spc="3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th</a:t>
              </a:r>
              <a:r>
                <a:rPr kumimoji="0" lang="en-GB" sz="1800" b="0" i="0" u="none" strike="noStrike" kern="1200" cap="none" spc="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Century BC, across Ancient Greece and Rome, there is evidence that glass was heavily reused and recycled.</a:t>
              </a:r>
            </a:p>
          </p:txBody>
        </p:sp>
      </p:grp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3CBC28-7111-2E49-3439-22FB7B6F7E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803" y="5940547"/>
            <a:ext cx="1346563" cy="498542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2C14931-46F8-C9AF-0D27-1655C8FCB6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38" y="0"/>
            <a:ext cx="2496223" cy="3778898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BCC8394-8EDA-40ED-B9A2-AD7D682FD6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578" y="0"/>
            <a:ext cx="2496223" cy="3778898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76B5B5E9-75BA-4EAB-187C-6988A550F6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18" y="0"/>
            <a:ext cx="2496223" cy="377889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F208C3-E6E2-7853-36A5-61534DF90C97}"/>
              </a:ext>
            </a:extLst>
          </p:cNvPr>
          <p:cNvSpPr txBox="1"/>
          <p:nvPr/>
        </p:nvSpPr>
        <p:spPr>
          <a:xfrm>
            <a:off x="9222397" y="3429000"/>
            <a:ext cx="2915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guess which period these recycled items come from? </a:t>
            </a:r>
          </a:p>
        </p:txBody>
      </p:sp>
    </p:spTree>
    <p:extLst>
      <p:ext uri="{BB962C8B-B14F-4D97-AF65-F5344CB8AC3E}">
        <p14:creationId xmlns:p14="http://schemas.microsoft.com/office/powerpoint/2010/main" val="8653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D975FF05-E82C-F25E-3C91-7716E8B2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82295" y="-885826"/>
            <a:ext cx="12391339" cy="826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13837-2FA8-CD16-C740-209038527E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01" y="0"/>
            <a:ext cx="12200838" cy="6858000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DF60FD-EFAF-5DF0-1A72-241AE1CECC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425" y="5972031"/>
            <a:ext cx="1346563" cy="498542"/>
          </a:xfrm>
          <a:prstGeom prst="rect">
            <a:avLst/>
          </a:prstGeom>
        </p:spPr>
      </p:pic>
      <p:pic>
        <p:nvPicPr>
          <p:cNvPr id="2" name="Picture 1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62DBE2B0-2BC7-DCC6-E209-AEF49F8FB3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6209"/>
            <a:ext cx="12190236" cy="3417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48A581-882C-A04A-D385-70E7A15FB73C}"/>
              </a:ext>
            </a:extLst>
          </p:cNvPr>
          <p:cNvGrpSpPr/>
          <p:nvPr/>
        </p:nvGrpSpPr>
        <p:grpSpPr>
          <a:xfrm>
            <a:off x="475488" y="230404"/>
            <a:ext cx="3346704" cy="2197216"/>
            <a:chOff x="475488" y="230404"/>
            <a:chExt cx="3346704" cy="2197216"/>
          </a:xfrm>
        </p:grpSpPr>
        <p:pic>
          <p:nvPicPr>
            <p:cNvPr id="39" name="Picture Placeholder 31">
              <a:extLst>
                <a:ext uri="{FF2B5EF4-FFF2-40B4-BE49-F238E27FC236}">
                  <a16:creationId xmlns:a16="http://schemas.microsoft.com/office/drawing/2014/main" id="{4F093E48-E7BE-85F8-69C7-D21D27D2F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501" y="230404"/>
              <a:ext cx="3258459" cy="1629230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41" name="Text Placeholder 55">
              <a:extLst>
                <a:ext uri="{FF2B5EF4-FFF2-40B4-BE49-F238E27FC236}">
                  <a16:creationId xmlns:a16="http://schemas.microsoft.com/office/drawing/2014/main" id="{DC6D25FE-D857-3424-A0C3-76C92E3149A4}"/>
                </a:ext>
              </a:extLst>
            </p:cNvPr>
            <p:cNvSpPr txBox="1">
              <a:spLocks/>
            </p:cNvSpPr>
            <p:nvPr/>
          </p:nvSpPr>
          <p:spPr>
            <a:xfrm>
              <a:off x="475488" y="1875234"/>
              <a:ext cx="3346704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NEW YORK CITY - 1897 </a:t>
              </a:r>
            </a:p>
          </p:txBody>
        </p:sp>
        <p:sp>
          <p:nvSpPr>
            <p:cNvPr id="42" name="Text Placeholder 56">
              <a:extLst>
                <a:ext uri="{FF2B5EF4-FFF2-40B4-BE49-F238E27FC236}">
                  <a16:creationId xmlns:a16="http://schemas.microsoft.com/office/drawing/2014/main" id="{4A244A21-97B9-1C36-6332-CE4731EF16C5}"/>
                </a:ext>
              </a:extLst>
            </p:cNvPr>
            <p:cNvSpPr txBox="1">
              <a:spLocks/>
            </p:cNvSpPr>
            <p:nvPr/>
          </p:nvSpPr>
          <p:spPr>
            <a:xfrm>
              <a:off x="475488" y="2162444"/>
              <a:ext cx="3346704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First Materials Recovery Facility (MRF) was created. Metal, paper, fabric and more could be recovered and reused.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12E6C5-E948-8071-5A26-8E01AFD00A04}"/>
              </a:ext>
            </a:extLst>
          </p:cNvPr>
          <p:cNvGrpSpPr/>
          <p:nvPr/>
        </p:nvGrpSpPr>
        <p:grpSpPr>
          <a:xfrm>
            <a:off x="4012376" y="247214"/>
            <a:ext cx="4169011" cy="2180406"/>
            <a:chOff x="4012376" y="247214"/>
            <a:chExt cx="4169011" cy="2180406"/>
          </a:xfrm>
        </p:grpSpPr>
        <p:pic>
          <p:nvPicPr>
            <p:cNvPr id="43" name="Picture Placeholder 33">
              <a:extLst>
                <a:ext uri="{FF2B5EF4-FFF2-40B4-BE49-F238E27FC236}">
                  <a16:creationId xmlns:a16="http://schemas.microsoft.com/office/drawing/2014/main" id="{37E8FBA5-6AF0-BFCD-FB30-B6521E84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9281" y="247214"/>
              <a:ext cx="3258459" cy="1629230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44" name="Text Placeholder 57">
              <a:extLst>
                <a:ext uri="{FF2B5EF4-FFF2-40B4-BE49-F238E27FC236}">
                  <a16:creationId xmlns:a16="http://schemas.microsoft.com/office/drawing/2014/main" id="{2BC73BBB-7204-0EF1-B20A-91A0157B2327}"/>
                </a:ext>
              </a:extLst>
            </p:cNvPr>
            <p:cNvSpPr txBox="1">
              <a:spLocks/>
            </p:cNvSpPr>
            <p:nvPr/>
          </p:nvSpPr>
          <p:spPr>
            <a:xfrm>
              <a:off x="4398264" y="1886251"/>
              <a:ext cx="3346704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WARTIME - 1914 to 1935</a:t>
              </a:r>
            </a:p>
          </p:txBody>
        </p:sp>
        <p:sp>
          <p:nvSpPr>
            <p:cNvPr id="45" name="Text Placeholder 58">
              <a:extLst>
                <a:ext uri="{FF2B5EF4-FFF2-40B4-BE49-F238E27FC236}">
                  <a16:creationId xmlns:a16="http://schemas.microsoft.com/office/drawing/2014/main" id="{0B8993E4-0EC8-04FB-6136-96F3F58555D2}"/>
                </a:ext>
              </a:extLst>
            </p:cNvPr>
            <p:cNvSpPr txBox="1">
              <a:spLocks/>
            </p:cNvSpPr>
            <p:nvPr/>
          </p:nvSpPr>
          <p:spPr>
            <a:xfrm>
              <a:off x="4012376" y="2162444"/>
              <a:ext cx="4169011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 public had to be smarter about what they threw away and how they separated waste. For example, cooking fat could be recycled into fuel for explosives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439B9B-823D-7ACB-6DC5-8F5B8B9B735E}"/>
              </a:ext>
            </a:extLst>
          </p:cNvPr>
          <p:cNvGrpSpPr/>
          <p:nvPr/>
        </p:nvGrpSpPr>
        <p:grpSpPr>
          <a:xfrm>
            <a:off x="157655" y="3334954"/>
            <a:ext cx="3854721" cy="2231962"/>
            <a:chOff x="157655" y="3334954"/>
            <a:chExt cx="3854721" cy="2231962"/>
          </a:xfrm>
        </p:grpSpPr>
        <p:pic>
          <p:nvPicPr>
            <p:cNvPr id="47" name="Picture Placeholder 35">
              <a:extLst>
                <a:ext uri="{FF2B5EF4-FFF2-40B4-BE49-F238E27FC236}">
                  <a16:creationId xmlns:a16="http://schemas.microsoft.com/office/drawing/2014/main" id="{541698EA-414C-DADE-27E3-D7B4C43B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522" y="3334954"/>
              <a:ext cx="3258459" cy="1629230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49" name="Text Placeholder 62">
              <a:extLst>
                <a:ext uri="{FF2B5EF4-FFF2-40B4-BE49-F238E27FC236}">
                  <a16:creationId xmlns:a16="http://schemas.microsoft.com/office/drawing/2014/main" id="{10F28CF7-9287-67AD-13AC-7F031FC5EB61}"/>
                </a:ext>
              </a:extLst>
            </p:cNvPr>
            <p:cNvSpPr txBox="1">
              <a:spLocks/>
            </p:cNvSpPr>
            <p:nvPr/>
          </p:nvSpPr>
          <p:spPr>
            <a:xfrm>
              <a:off x="157655" y="4982526"/>
              <a:ext cx="3854721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/>
                <a:t>BARNSLEY, SOUTH YORKSHIRE - 1977</a:t>
              </a:r>
            </a:p>
          </p:txBody>
        </p:sp>
        <p:sp>
          <p:nvSpPr>
            <p:cNvPr id="50" name="Text Placeholder 64">
              <a:extLst>
                <a:ext uri="{FF2B5EF4-FFF2-40B4-BE49-F238E27FC236}">
                  <a16:creationId xmlns:a16="http://schemas.microsoft.com/office/drawing/2014/main" id="{BA0DA005-1A87-2DAB-4EA7-0659A6E6F1EF}"/>
                </a:ext>
              </a:extLst>
            </p:cNvPr>
            <p:cNvSpPr txBox="1">
              <a:spLocks/>
            </p:cNvSpPr>
            <p:nvPr/>
          </p:nvSpPr>
          <p:spPr>
            <a:xfrm>
              <a:off x="475488" y="5301740"/>
              <a:ext cx="3346704" cy="265176"/>
            </a:xfrm>
            <a:prstGeom prst="rect">
              <a:avLst/>
            </a:prstGeom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 first bottle bank was installed and kicked off the nationwide appearance of bottle banks.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D258C-1A3B-C8A2-1081-1ED6CBF4CCE5}"/>
              </a:ext>
            </a:extLst>
          </p:cNvPr>
          <p:cNvGrpSpPr/>
          <p:nvPr/>
        </p:nvGrpSpPr>
        <p:grpSpPr>
          <a:xfrm>
            <a:off x="4012376" y="3334954"/>
            <a:ext cx="4169011" cy="2231962"/>
            <a:chOff x="4012376" y="3334954"/>
            <a:chExt cx="4169011" cy="2231962"/>
          </a:xfrm>
        </p:grpSpPr>
        <p:pic>
          <p:nvPicPr>
            <p:cNvPr id="51" name="Picture Placeholder 37">
              <a:extLst>
                <a:ext uri="{FF2B5EF4-FFF2-40B4-BE49-F238E27FC236}">
                  <a16:creationId xmlns:a16="http://schemas.microsoft.com/office/drawing/2014/main" id="{6A42FFC4-C85E-B35C-E12E-C0DBDFC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2332" y="3334954"/>
              <a:ext cx="3258459" cy="1629230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52" name="Text Placeholder 60">
              <a:extLst>
                <a:ext uri="{FF2B5EF4-FFF2-40B4-BE49-F238E27FC236}">
                  <a16:creationId xmlns:a16="http://schemas.microsoft.com/office/drawing/2014/main" id="{1093A08C-6062-9DFA-53A1-DBA6B70C994E}"/>
                </a:ext>
              </a:extLst>
            </p:cNvPr>
            <p:cNvSpPr txBox="1">
              <a:spLocks/>
            </p:cNvSpPr>
            <p:nvPr/>
          </p:nvSpPr>
          <p:spPr>
            <a:xfrm>
              <a:off x="4407408" y="4982526"/>
              <a:ext cx="3346704" cy="265176"/>
            </a:xfrm>
            <a:prstGeom prst="rect">
              <a:avLst/>
            </a:prstGeom>
            <a:ln>
              <a:noFill/>
            </a:ln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/>
                <a:t>ENGLAND - 2003</a:t>
              </a:r>
            </a:p>
          </p:txBody>
        </p:sp>
        <p:sp>
          <p:nvSpPr>
            <p:cNvPr id="53" name="Text Placeholder 66">
              <a:extLst>
                <a:ext uri="{FF2B5EF4-FFF2-40B4-BE49-F238E27FC236}">
                  <a16:creationId xmlns:a16="http://schemas.microsoft.com/office/drawing/2014/main" id="{AD6C979D-BEF5-66DC-F167-AFF10A830352}"/>
                </a:ext>
              </a:extLst>
            </p:cNvPr>
            <p:cNvSpPr txBox="1">
              <a:spLocks/>
            </p:cNvSpPr>
            <p:nvPr/>
          </p:nvSpPr>
          <p:spPr>
            <a:xfrm>
              <a:off x="4012376" y="5301740"/>
              <a:ext cx="4169011" cy="265176"/>
            </a:xfrm>
            <a:prstGeom prst="rect">
              <a:avLst/>
            </a:prstGeom>
            <a:ln>
              <a:noFill/>
            </a:ln>
          </p:spPr>
          <p:txBody>
            <a:bodyPr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Recycling legislation was introduced. It      became law that local authorities in England provide households with collections. </a:t>
              </a:r>
            </a:p>
          </p:txBody>
        </p:sp>
      </p:grpSp>
      <p:sp>
        <p:nvSpPr>
          <p:cNvPr id="54" name="Subtitle 2">
            <a:extLst>
              <a:ext uri="{FF2B5EF4-FFF2-40B4-BE49-F238E27FC236}">
                <a16:creationId xmlns:a16="http://schemas.microsoft.com/office/drawing/2014/main" id="{69F0E121-59D4-FB5E-8263-1BD455AF24F9}"/>
              </a:ext>
            </a:extLst>
          </p:cNvPr>
          <p:cNvSpPr txBox="1">
            <a:spLocks/>
          </p:cNvSpPr>
          <p:nvPr/>
        </p:nvSpPr>
        <p:spPr>
          <a:xfrm>
            <a:off x="7809918" y="3628483"/>
            <a:ext cx="4344070" cy="1307501"/>
          </a:xfrm>
          <a:prstGeom prst="rect">
            <a:avLst/>
          </a:prstGeom>
        </p:spPr>
        <p:txBody>
          <a:bodyPr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 IN RECENT YEARS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1D69A7-F840-507A-BEC5-ADB4E591075F}"/>
              </a:ext>
            </a:extLst>
          </p:cNvPr>
          <p:cNvGrpSpPr/>
          <p:nvPr/>
        </p:nvGrpSpPr>
        <p:grpSpPr>
          <a:xfrm>
            <a:off x="8235266" y="233018"/>
            <a:ext cx="3711811" cy="2183806"/>
            <a:chOff x="8235266" y="233018"/>
            <a:chExt cx="3711811" cy="2183806"/>
          </a:xfrm>
        </p:grpSpPr>
        <p:sp>
          <p:nvSpPr>
            <p:cNvPr id="55" name="Text Placeholder 64">
              <a:extLst>
                <a:ext uri="{FF2B5EF4-FFF2-40B4-BE49-F238E27FC236}">
                  <a16:creationId xmlns:a16="http://schemas.microsoft.com/office/drawing/2014/main" id="{63891E19-8DA3-37C9-9538-4BBD643DBBA3}"/>
                </a:ext>
              </a:extLst>
            </p:cNvPr>
            <p:cNvSpPr txBox="1">
              <a:spLocks/>
            </p:cNvSpPr>
            <p:nvPr/>
          </p:nvSpPr>
          <p:spPr>
            <a:xfrm>
              <a:off x="8235266" y="2151648"/>
              <a:ext cx="3711811" cy="2651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 competition was held to find a new symbol for recycled paper. 23-year-old engineering student Gary Anderson entered this logo (Mobius Loop), earning himself $2000.</a:t>
              </a:r>
            </a:p>
          </p:txBody>
        </p:sp>
        <p:sp>
          <p:nvSpPr>
            <p:cNvPr id="56" name="Text Placeholder 62">
              <a:extLst>
                <a:ext uri="{FF2B5EF4-FFF2-40B4-BE49-F238E27FC236}">
                  <a16:creationId xmlns:a16="http://schemas.microsoft.com/office/drawing/2014/main" id="{DD3F2999-E417-EC10-3C5A-01A5475E8A2C}"/>
                </a:ext>
              </a:extLst>
            </p:cNvPr>
            <p:cNvSpPr txBox="1">
              <a:spLocks/>
            </p:cNvSpPr>
            <p:nvPr/>
          </p:nvSpPr>
          <p:spPr>
            <a:xfrm>
              <a:off x="8417820" y="1891422"/>
              <a:ext cx="3346704" cy="26517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0" kern="1200" spc="2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UNITED STATES - 1970</a:t>
              </a:r>
            </a:p>
          </p:txBody>
        </p:sp>
        <p:pic>
          <p:nvPicPr>
            <p:cNvPr id="57" name="Picture 56" descr="A green recycle symbol&#10;&#10;Description automatically generated">
              <a:extLst>
                <a:ext uri="{FF2B5EF4-FFF2-40B4-BE49-F238E27FC236}">
                  <a16:creationId xmlns:a16="http://schemas.microsoft.com/office/drawing/2014/main" id="{D6006314-5D7C-C1E3-636C-CC44B64B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67767" y="233018"/>
              <a:ext cx="1777602" cy="1641907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19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2B8A4-7959-AB55-A54F-5B5B547467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-321908"/>
            <a:ext cx="12232432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0A5EE412-AD96-CF5D-B2C4-CEBFE57CDE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93302" y="-874470"/>
            <a:ext cx="12391339" cy="82608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EEB968-532C-3AC6-93A2-E2558AE7F985}"/>
              </a:ext>
            </a:extLst>
          </p:cNvPr>
          <p:cNvSpPr/>
          <p:nvPr/>
        </p:nvSpPr>
        <p:spPr>
          <a:xfrm>
            <a:off x="1900829" y="321908"/>
            <a:ext cx="8485146" cy="1070678"/>
          </a:xfrm>
          <a:prstGeom prst="roundRect">
            <a:avLst/>
          </a:prstGeom>
          <a:solidFill>
            <a:srgbClr val="FCEA04">
              <a:alpha val="50000"/>
            </a:srgb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RECYCLING BIN</a:t>
            </a:r>
            <a:endParaRPr lang="en-GB" sz="6600" i="1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CB4C079-C0E9-8287-0035-7F96725892C0}"/>
              </a:ext>
            </a:extLst>
          </p:cNvPr>
          <p:cNvSpPr/>
          <p:nvPr/>
        </p:nvSpPr>
        <p:spPr>
          <a:xfrm>
            <a:off x="3251090" y="1870515"/>
            <a:ext cx="5784625" cy="2567623"/>
          </a:xfrm>
          <a:prstGeom prst="wedgeEllipseCallout">
            <a:avLst>
              <a:gd name="adj1" fmla="val -59270"/>
              <a:gd name="adj2" fmla="val 32101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What items can be recycled in the silver bin?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Talk to your table about what you think can go 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BEBE95-82C2-0DB8-90BE-9E9BFC3F3767}"/>
              </a:ext>
            </a:extLst>
          </p:cNvPr>
          <p:cNvGrpSpPr/>
          <p:nvPr/>
        </p:nvGrpSpPr>
        <p:grpSpPr>
          <a:xfrm>
            <a:off x="9324474" y="2900147"/>
            <a:ext cx="2205791" cy="3473434"/>
            <a:chOff x="7839599" y="3358192"/>
            <a:chExt cx="2038668" cy="3261869"/>
          </a:xfrm>
        </p:grpSpPr>
        <p:pic>
          <p:nvPicPr>
            <p:cNvPr id="7" name="Picture 6" descr="A grey rectangular container with a top&#10;&#10;Description automatically generated">
              <a:extLst>
                <a:ext uri="{FF2B5EF4-FFF2-40B4-BE49-F238E27FC236}">
                  <a16:creationId xmlns:a16="http://schemas.microsoft.com/office/drawing/2014/main" id="{2E45DFAB-3844-85EE-4589-67F5D12D5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599" y="3358192"/>
              <a:ext cx="2038668" cy="3261869"/>
            </a:xfrm>
            <a:prstGeom prst="rect">
              <a:avLst/>
            </a:prstGeom>
          </p:spPr>
        </p:pic>
        <p:pic>
          <p:nvPicPr>
            <p:cNvPr id="8" name="Picture 7" descr="A white circle with a heart and arrow&#10;&#10;Description automatically generated">
              <a:extLst>
                <a:ext uri="{FF2B5EF4-FFF2-40B4-BE49-F238E27FC236}">
                  <a16:creationId xmlns:a16="http://schemas.microsoft.com/office/drawing/2014/main" id="{1EA4BDBF-EB51-99D7-A87A-57FFDB434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5519" y="4179100"/>
              <a:ext cx="1157417" cy="1736126"/>
            </a:xfrm>
            <a:prstGeom prst="rect">
              <a:avLst/>
            </a:prstGeom>
          </p:spPr>
        </p:pic>
      </p:grp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3120F00D-D905-5133-E374-83468FF2F4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" y="6516209"/>
            <a:ext cx="12190237" cy="341791"/>
          </a:xfrm>
          <a:prstGeom prst="rect">
            <a:avLst/>
          </a:prstGeom>
        </p:spPr>
      </p:pic>
      <p:pic>
        <p:nvPicPr>
          <p:cNvPr id="28" name="Picture 27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26E84C89-CA44-1A2D-4928-C029FA37BA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669" y="2723645"/>
            <a:ext cx="3476634" cy="49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6027F6-A442-19BB-17C8-58B4C6752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1527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DBC5A134-8FB8-1202-69E5-A830F3E0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190501" y="-762001"/>
            <a:ext cx="12391339" cy="8260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8" y="123554"/>
            <a:ext cx="11347704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go in Recycling?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E200B5-B9D3-C7FC-4980-38B0A6565CD1}"/>
              </a:ext>
            </a:extLst>
          </p:cNvPr>
          <p:cNvGrpSpPr/>
          <p:nvPr/>
        </p:nvGrpSpPr>
        <p:grpSpPr>
          <a:xfrm>
            <a:off x="8771472" y="1311666"/>
            <a:ext cx="2609597" cy="2186084"/>
            <a:chOff x="8771472" y="1311666"/>
            <a:chExt cx="2609597" cy="218608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99507A6-016A-9D4F-D453-2F2ADBAB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9175613" y="907525"/>
              <a:ext cx="1801315" cy="2609597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8A126CB-9423-4EAA-E0CB-8A5D47D7CFD9}"/>
                </a:ext>
              </a:extLst>
            </p:cNvPr>
            <p:cNvSpPr txBox="1"/>
            <p:nvPr/>
          </p:nvSpPr>
          <p:spPr>
            <a:xfrm>
              <a:off x="8812159" y="3128418"/>
              <a:ext cx="249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envelopes &amp; junk mail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1283F-7C25-B692-D35F-23B847B81911}"/>
              </a:ext>
            </a:extLst>
          </p:cNvPr>
          <p:cNvGrpSpPr/>
          <p:nvPr/>
        </p:nvGrpSpPr>
        <p:grpSpPr>
          <a:xfrm>
            <a:off x="4421670" y="1311666"/>
            <a:ext cx="2460551" cy="2907369"/>
            <a:chOff x="4421670" y="1311666"/>
            <a:chExt cx="2460551" cy="290736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7039C7-F9C7-7C52-5092-9418370F3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5640" y="1311666"/>
              <a:ext cx="1683093" cy="2525050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54E4EA9-4B1D-49A2-D47A-65083CFD4FE7}"/>
                </a:ext>
              </a:extLst>
            </p:cNvPr>
            <p:cNvSpPr txBox="1"/>
            <p:nvPr/>
          </p:nvSpPr>
          <p:spPr>
            <a:xfrm>
              <a:off x="4421670" y="3849703"/>
              <a:ext cx="2460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newspapers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B281E2-6FF0-2964-4112-751E33662C56}"/>
              </a:ext>
            </a:extLst>
          </p:cNvPr>
          <p:cNvGrpSpPr/>
          <p:nvPr/>
        </p:nvGrpSpPr>
        <p:grpSpPr>
          <a:xfrm>
            <a:off x="8733416" y="3705593"/>
            <a:ext cx="2669403" cy="2185181"/>
            <a:chOff x="8733416" y="3705593"/>
            <a:chExt cx="2669403" cy="21851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61CE257-CE31-2BDE-2DAF-71FD4EFD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3416" y="3705593"/>
              <a:ext cx="2669403" cy="1801315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D14BBB-57DF-A2A1-DC5B-4C88B6655F92}"/>
                </a:ext>
              </a:extLst>
            </p:cNvPr>
            <p:cNvSpPr txBox="1"/>
            <p:nvPr/>
          </p:nvSpPr>
          <p:spPr>
            <a:xfrm>
              <a:off x="9194594" y="5521442"/>
              <a:ext cx="1770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egg boxes</a:t>
              </a:r>
            </a:p>
          </p:txBody>
        </p:sp>
      </p:grp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57C55D-CF03-3F6A-D098-BA251B5C21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6C84564-5AB4-962F-042C-DDF6D3F3FF66}"/>
              </a:ext>
            </a:extLst>
          </p:cNvPr>
          <p:cNvGrpSpPr/>
          <p:nvPr/>
        </p:nvGrpSpPr>
        <p:grpSpPr>
          <a:xfrm>
            <a:off x="2540957" y="1313951"/>
            <a:ext cx="2237032" cy="3165195"/>
            <a:chOff x="2540957" y="1313951"/>
            <a:chExt cx="2237032" cy="316519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C60490-1A6C-0799-4850-811BE4ED04F3}"/>
                </a:ext>
              </a:extLst>
            </p:cNvPr>
            <p:cNvSpPr txBox="1"/>
            <p:nvPr/>
          </p:nvSpPr>
          <p:spPr>
            <a:xfrm>
              <a:off x="2540957" y="3832815"/>
              <a:ext cx="2237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cereal boxes &amp; cardboard packaging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EB6606-0D98-D7E9-6085-DEA506118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9827" y="1313951"/>
              <a:ext cx="1704011" cy="25093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7AB3F4-DF3D-874B-0C4D-23CE1473127F}"/>
              </a:ext>
            </a:extLst>
          </p:cNvPr>
          <p:cNvGrpSpPr/>
          <p:nvPr/>
        </p:nvGrpSpPr>
        <p:grpSpPr>
          <a:xfrm>
            <a:off x="6358001" y="1311666"/>
            <a:ext cx="2460551" cy="3177550"/>
            <a:chOff x="6358001" y="1311666"/>
            <a:chExt cx="2460551" cy="3177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79C79A-182E-CE18-2BBF-1927CBBAB1F6}"/>
                </a:ext>
              </a:extLst>
            </p:cNvPr>
            <p:cNvSpPr txBox="1"/>
            <p:nvPr/>
          </p:nvSpPr>
          <p:spPr>
            <a:xfrm>
              <a:off x="6358001" y="3842885"/>
              <a:ext cx="2460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magazines &amp;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catalogues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52C59B-177B-95F1-FB92-AFB755A0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3869" y="1311666"/>
              <a:ext cx="1674332" cy="2511908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1EA9FEF-5E05-9ACD-AB83-DF4B52AE4DB0}"/>
              </a:ext>
            </a:extLst>
          </p:cNvPr>
          <p:cNvSpPr/>
          <p:nvPr/>
        </p:nvSpPr>
        <p:spPr>
          <a:xfrm>
            <a:off x="2468855" y="4555770"/>
            <a:ext cx="3889146" cy="1000065"/>
          </a:xfrm>
          <a:prstGeom prst="wedgeEllipseCallout">
            <a:avLst>
              <a:gd name="adj1" fmla="val -67637"/>
              <a:gd name="adj2" fmla="val 13449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Rockwell Condensed" panose="02060603050405020104" pitchFamily="18" charset="0"/>
              </a:rPr>
              <a:t>PAPER &amp; CARDBOARD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" y="6516209"/>
            <a:ext cx="12190236" cy="341791"/>
          </a:xfrm>
          <a:prstGeom prst="rect">
            <a:avLst/>
          </a:prstGeom>
        </p:spPr>
      </p:pic>
      <p:pic>
        <p:nvPicPr>
          <p:cNvPr id="20" name="Picture 19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1B7F0892-23A9-EB8E-69B0-24124395FA8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111" y="4409628"/>
            <a:ext cx="2277195" cy="323508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750ADF-6230-3ABA-30BE-3A775C1B0E11}"/>
              </a:ext>
            </a:extLst>
          </p:cNvPr>
          <p:cNvGrpSpPr/>
          <p:nvPr/>
        </p:nvGrpSpPr>
        <p:grpSpPr>
          <a:xfrm>
            <a:off x="746433" y="1302165"/>
            <a:ext cx="1776873" cy="3179266"/>
            <a:chOff x="746433" y="1302165"/>
            <a:chExt cx="1776873" cy="31792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AC64D0-2B04-A672-1FA9-C595E55990AF}"/>
                </a:ext>
              </a:extLst>
            </p:cNvPr>
            <p:cNvGrpSpPr/>
            <p:nvPr/>
          </p:nvGrpSpPr>
          <p:grpSpPr>
            <a:xfrm>
              <a:off x="746433" y="1302165"/>
              <a:ext cx="1776873" cy="3179266"/>
              <a:chOff x="746433" y="1302165"/>
              <a:chExt cx="1776873" cy="317926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16F240-91C4-657F-0F20-7DC4E8B50996}"/>
                  </a:ext>
                </a:extLst>
              </p:cNvPr>
              <p:cNvSpPr txBox="1"/>
              <p:nvPr/>
            </p:nvSpPr>
            <p:spPr>
              <a:xfrm>
                <a:off x="752610" y="3835100"/>
                <a:ext cx="1770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cardboard boxes &amp; tubes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6BBB61-9844-8554-5B8A-4768F5760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6433" y="1302165"/>
                <a:ext cx="1739914" cy="252114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200D8C-668C-E7E0-5D1E-E53AB1B0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40" y="2716479"/>
              <a:ext cx="1656688" cy="105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AC3748-9924-2CDB-E710-ACBA70E3D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75" y="-340606"/>
            <a:ext cx="12202174" cy="6858000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DBC5A134-8FB8-1202-69E5-A830F3E05C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1406084"/>
            <a:ext cx="12391339" cy="826089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2BBFB9B-7CBC-7D02-45EA-C883C4C45039}"/>
              </a:ext>
            </a:extLst>
          </p:cNvPr>
          <p:cNvSpPr/>
          <p:nvPr/>
        </p:nvSpPr>
        <p:spPr>
          <a:xfrm>
            <a:off x="411480" y="2434349"/>
            <a:ext cx="2249136" cy="1572309"/>
          </a:xfrm>
          <a:prstGeom prst="wedgeEllipseCallout">
            <a:avLst>
              <a:gd name="adj1" fmla="val 7871"/>
              <a:gd name="adj2" fmla="val 104477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Rockwell Condensed" panose="02060603050405020104" pitchFamily="18" charset="0"/>
              </a:rPr>
              <a:t>TINS &amp; CANS</a:t>
            </a:r>
            <a:endParaRPr lang="en-GB" i="1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71546"/>
            <a:ext cx="11347704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go in Recycling?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57C55D-CF03-3F6A-D098-BA251B5C21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DEB8DA-BAD9-6C87-36E6-3C458F4DBC1D}"/>
              </a:ext>
            </a:extLst>
          </p:cNvPr>
          <p:cNvGrpSpPr/>
          <p:nvPr/>
        </p:nvGrpSpPr>
        <p:grpSpPr>
          <a:xfrm>
            <a:off x="3120166" y="1637110"/>
            <a:ext cx="2475967" cy="3498749"/>
            <a:chOff x="3120166" y="1637110"/>
            <a:chExt cx="2475967" cy="34987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40F9DF-BEA8-9EBF-3E23-FE772ECC0C03}"/>
                </a:ext>
              </a:extLst>
            </p:cNvPr>
            <p:cNvSpPr txBox="1"/>
            <p:nvPr/>
          </p:nvSpPr>
          <p:spPr>
            <a:xfrm>
              <a:off x="3120166" y="4766527"/>
              <a:ext cx="2475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mpty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aerosol cans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914868-1666-1211-A2F4-C4067502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0166" y="1637110"/>
              <a:ext cx="2475967" cy="31166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57A556-F2AC-02BE-E90A-3BFFE7C1822B}"/>
              </a:ext>
            </a:extLst>
          </p:cNvPr>
          <p:cNvGrpSpPr/>
          <p:nvPr/>
        </p:nvGrpSpPr>
        <p:grpSpPr>
          <a:xfrm>
            <a:off x="6079661" y="1623850"/>
            <a:ext cx="2471745" cy="3503459"/>
            <a:chOff x="6079661" y="1623850"/>
            <a:chExt cx="2471745" cy="350345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1CA97B-81D2-AEEF-C4A5-66D322186827}"/>
                </a:ext>
              </a:extLst>
            </p:cNvPr>
            <p:cNvSpPr txBox="1"/>
            <p:nvPr/>
          </p:nvSpPr>
          <p:spPr>
            <a:xfrm>
              <a:off x="6302181" y="4757977"/>
              <a:ext cx="202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food tins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468010-B949-E8CC-D4E8-5A6C3638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661" y="1623850"/>
              <a:ext cx="2471745" cy="31166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" y="6516209"/>
            <a:ext cx="12190236" cy="3417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48DA8-10E6-0102-61B2-3687E01892BB}"/>
              </a:ext>
            </a:extLst>
          </p:cNvPr>
          <p:cNvGrpSpPr/>
          <p:nvPr/>
        </p:nvGrpSpPr>
        <p:grpSpPr>
          <a:xfrm>
            <a:off x="9010956" y="1623842"/>
            <a:ext cx="2475967" cy="3499779"/>
            <a:chOff x="9010956" y="1623842"/>
            <a:chExt cx="2475967" cy="349977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D0C58F2-3EED-4A59-8DAC-1C0B66E0D5AB}"/>
                </a:ext>
              </a:extLst>
            </p:cNvPr>
            <p:cNvSpPr txBox="1"/>
            <p:nvPr/>
          </p:nvSpPr>
          <p:spPr>
            <a:xfrm>
              <a:off x="9236801" y="4754289"/>
              <a:ext cx="2024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drinks cans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74499-3D08-F068-FBE9-22AA75F88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10956" y="1623842"/>
              <a:ext cx="2475967" cy="31166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212C9645-478E-C237-D9FE-E9055E2057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111" y="4409628"/>
            <a:ext cx="2277195" cy="3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AC3748-9924-2CDB-E710-ACBA70E3D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263725"/>
            <a:ext cx="12232433" cy="6275989"/>
          </a:xfrm>
          <a:prstGeom prst="rect">
            <a:avLst/>
          </a:prstGeom>
        </p:spPr>
      </p:pic>
      <p:pic>
        <p:nvPicPr>
          <p:cNvPr id="3" name="Picture 2" descr="A close-up of a crumpled paper&#10;&#10;Description automatically generated">
            <a:extLst>
              <a:ext uri="{FF2B5EF4-FFF2-40B4-BE49-F238E27FC236}">
                <a16:creationId xmlns:a16="http://schemas.microsoft.com/office/drawing/2014/main" id="{DBC5A134-8FB8-1202-69E5-A830F3E05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37" y="-98232"/>
            <a:ext cx="12391339" cy="7011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-153317"/>
            <a:ext cx="11347704" cy="1325563"/>
          </a:xfrm>
        </p:spPr>
        <p:txBody>
          <a:bodyPr rtlCol="0">
            <a:noAutofit/>
          </a:bodyPr>
          <a:lstStyle/>
          <a:p>
            <a:pPr algn="ctr" rtl="0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go in Recycling?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57C55D-CF03-3F6A-D098-BA251B5C21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87" y="5970362"/>
            <a:ext cx="1346563" cy="4985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EA0463E-2D73-7415-93F3-FCC57FD0D0DE}"/>
              </a:ext>
            </a:extLst>
          </p:cNvPr>
          <p:cNvGrpSpPr/>
          <p:nvPr/>
        </p:nvGrpSpPr>
        <p:grpSpPr>
          <a:xfrm>
            <a:off x="2426944" y="978677"/>
            <a:ext cx="1729090" cy="3022102"/>
            <a:chOff x="5281079" y="1110239"/>
            <a:chExt cx="1729090" cy="30221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89B48A6-73FA-2171-BA34-BE747A00A39E}"/>
                </a:ext>
              </a:extLst>
            </p:cNvPr>
            <p:cNvSpPr txBox="1"/>
            <p:nvPr/>
          </p:nvSpPr>
          <p:spPr>
            <a:xfrm>
              <a:off x="5281079" y="3209011"/>
              <a:ext cx="17290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margarine tubs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(no film, foil, or paper lids)</a:t>
              </a:r>
              <a:endParaRPr lang="en-GB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ED6DDC-7D78-0573-F674-18CFB083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119484" y="1415450"/>
              <a:ext cx="2090925" cy="1480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3E89A7-09ED-E89F-9468-30705F3781E7}"/>
              </a:ext>
            </a:extLst>
          </p:cNvPr>
          <p:cNvGrpSpPr/>
          <p:nvPr/>
        </p:nvGrpSpPr>
        <p:grpSpPr>
          <a:xfrm>
            <a:off x="9835589" y="998268"/>
            <a:ext cx="2146558" cy="3299511"/>
            <a:chOff x="9835589" y="1110239"/>
            <a:chExt cx="2146558" cy="329951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2E2E41D-3A4A-A5CF-5EF0-70909822241F}"/>
                </a:ext>
              </a:extLst>
            </p:cNvPr>
            <p:cNvSpPr txBox="1"/>
            <p:nvPr/>
          </p:nvSpPr>
          <p:spPr>
            <a:xfrm>
              <a:off x="9835589" y="3209421"/>
              <a:ext cx="2146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plastic cleaning bottles          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(no spray trigger nozzles or pumps)</a:t>
              </a:r>
            </a:p>
          </p:txBody>
        </p:sp>
        <p:pic>
          <p:nvPicPr>
            <p:cNvPr id="9" name="Picture 8" descr="A group of cleaning spray bottles&#10;&#10;Description automatically generated">
              <a:extLst>
                <a:ext uri="{FF2B5EF4-FFF2-40B4-BE49-F238E27FC236}">
                  <a16:creationId xmlns:a16="http://schemas.microsoft.com/office/drawing/2014/main" id="{B6ED7DB6-0390-9AC2-18D0-A9A675717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97551" y="1110239"/>
              <a:ext cx="1671530" cy="20899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B27FD-4F0F-F509-0C8F-37F36F47D289}"/>
              </a:ext>
            </a:extLst>
          </p:cNvPr>
          <p:cNvGrpSpPr/>
          <p:nvPr/>
        </p:nvGrpSpPr>
        <p:grpSpPr>
          <a:xfrm>
            <a:off x="97461" y="978677"/>
            <a:ext cx="2358492" cy="3010735"/>
            <a:chOff x="97461" y="1099979"/>
            <a:chExt cx="2358492" cy="301073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05E3C11-ED60-E1D4-44B0-83C6A727BAFF}"/>
                </a:ext>
              </a:extLst>
            </p:cNvPr>
            <p:cNvSpPr txBox="1"/>
            <p:nvPr/>
          </p:nvSpPr>
          <p:spPr>
            <a:xfrm>
              <a:off x="97461" y="3187384"/>
              <a:ext cx="2358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plastic shower gel &amp; shampoo bottles              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(no dispensing pumps)</a:t>
              </a:r>
            </a:p>
          </p:txBody>
        </p:sp>
        <p:pic>
          <p:nvPicPr>
            <p:cNvPr id="13" name="Picture 12" descr="A close-up of a bottle of shampoo and soap&#10;&#10;Description automatically generated">
              <a:extLst>
                <a:ext uri="{FF2B5EF4-FFF2-40B4-BE49-F238E27FC236}">
                  <a16:creationId xmlns:a16="http://schemas.microsoft.com/office/drawing/2014/main" id="{48789183-15ED-2410-968B-2BFA2855F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178" y="1099979"/>
              <a:ext cx="1783675" cy="20880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AAA034-5CE0-8098-E7A0-2E116FC1E200}"/>
              </a:ext>
            </a:extLst>
          </p:cNvPr>
          <p:cNvGrpSpPr/>
          <p:nvPr/>
        </p:nvGrpSpPr>
        <p:grpSpPr>
          <a:xfrm>
            <a:off x="7200036" y="986243"/>
            <a:ext cx="2635553" cy="2750462"/>
            <a:chOff x="7200036" y="1098214"/>
            <a:chExt cx="2635553" cy="275046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CEC837-01C4-BC36-06DC-C3EA28171883}"/>
                </a:ext>
              </a:extLst>
            </p:cNvPr>
            <p:cNvSpPr txBox="1"/>
            <p:nvPr/>
          </p:nvSpPr>
          <p:spPr>
            <a:xfrm>
              <a:off x="7200036" y="3202345"/>
              <a:ext cx="2635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yoghurt pots        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(no film or foil lids)</a:t>
              </a:r>
            </a:p>
          </p:txBody>
        </p:sp>
        <p:pic>
          <p:nvPicPr>
            <p:cNvPr id="17" name="Picture 16" descr="A shelf with ice cream containers&#10;&#10;Description automatically generated with medium confidence">
              <a:extLst>
                <a:ext uri="{FF2B5EF4-FFF2-40B4-BE49-F238E27FC236}">
                  <a16:creationId xmlns:a16="http://schemas.microsoft.com/office/drawing/2014/main" id="{B24E1769-7873-70F2-B897-44CF96C6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7228038" y="1098214"/>
              <a:ext cx="2543919" cy="20880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C6A89E-669F-5DA5-4D54-E565957C77B0}"/>
              </a:ext>
            </a:extLst>
          </p:cNvPr>
          <p:cNvGrpSpPr/>
          <p:nvPr/>
        </p:nvGrpSpPr>
        <p:grpSpPr>
          <a:xfrm>
            <a:off x="4042870" y="978677"/>
            <a:ext cx="3202692" cy="2747516"/>
            <a:chOff x="2202890" y="1099979"/>
            <a:chExt cx="3202692" cy="274751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C3FD15D-1C3D-8EF5-290F-A2529E06E476}"/>
                </a:ext>
              </a:extLst>
            </p:cNvPr>
            <p:cNvSpPr txBox="1"/>
            <p:nvPr/>
          </p:nvSpPr>
          <p:spPr>
            <a:xfrm>
              <a:off x="2202890" y="3201164"/>
              <a:ext cx="320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plastic drinks bottles                           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(keep lids on)</a:t>
              </a:r>
            </a:p>
          </p:txBody>
        </p:sp>
        <p:pic>
          <p:nvPicPr>
            <p:cNvPr id="19" name="Picture 18" descr="A close-up of a pile of plastic bottles&#10;&#10;Description automatically generated">
              <a:extLst>
                <a:ext uri="{FF2B5EF4-FFF2-40B4-BE49-F238E27FC236}">
                  <a16:creationId xmlns:a16="http://schemas.microsoft.com/office/drawing/2014/main" id="{90724EFA-5DAB-3416-178A-29E4D4C67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4523" y="1099979"/>
              <a:ext cx="2559427" cy="20880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3465A2F-3289-2795-AD02-CE1A47138687}"/>
              </a:ext>
            </a:extLst>
          </p:cNvPr>
          <p:cNvSpPr/>
          <p:nvPr/>
        </p:nvSpPr>
        <p:spPr>
          <a:xfrm>
            <a:off x="1838162" y="4164931"/>
            <a:ext cx="1966360" cy="839260"/>
          </a:xfrm>
          <a:prstGeom prst="wedgeEllipseCallout">
            <a:avLst>
              <a:gd name="adj1" fmla="val -55736"/>
              <a:gd name="adj2" fmla="val 74625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Rockwell Condensed" panose="02060603050405020104" pitchFamily="18" charset="0"/>
              </a:rPr>
              <a:t>PLASTICS</a:t>
            </a:r>
          </a:p>
        </p:txBody>
      </p:sp>
      <p:pic>
        <p:nvPicPr>
          <p:cNvPr id="4" name="Picture 3" descr="A blue square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1538DAB-5FC7-EDD6-3315-7B2524CFCF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" y="6516209"/>
            <a:ext cx="12230668" cy="341791"/>
          </a:xfrm>
          <a:prstGeom prst="rect">
            <a:avLst/>
          </a:prstGeom>
        </p:spPr>
      </p:pic>
      <p:pic>
        <p:nvPicPr>
          <p:cNvPr id="8" name="Picture 7" descr="A person pointing up with her finger&#10;&#10;Description automatically generated">
            <a:extLst>
              <a:ext uri="{FF2B5EF4-FFF2-40B4-BE49-F238E27FC236}">
                <a16:creationId xmlns:a16="http://schemas.microsoft.com/office/drawing/2014/main" id="{28BA6E90-FA3C-F028-9667-916608FFA5A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111" y="4409628"/>
            <a:ext cx="2277195" cy="3235083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5064073-D92B-B1B1-69A7-4897EF92B5E6}"/>
              </a:ext>
            </a:extLst>
          </p:cNvPr>
          <p:cNvSpPr/>
          <p:nvPr/>
        </p:nvSpPr>
        <p:spPr>
          <a:xfrm>
            <a:off x="4133857" y="3938980"/>
            <a:ext cx="5737095" cy="1862788"/>
          </a:xfrm>
          <a:prstGeom prst="wedgeEllipseCallout">
            <a:avLst>
              <a:gd name="adj1" fmla="val -73176"/>
              <a:gd name="adj2" fmla="val 32752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519114 w 4222563"/>
                      <a:gd name="connsiteY0" fmla="*/ 1973669 h 1432021"/>
                      <a:gd name="connsiteX1" fmla="*/ 3996252 w 4222563"/>
                      <a:gd name="connsiteY1" fmla="*/ 1781686 h 1432021"/>
                      <a:gd name="connsiteX2" fmla="*/ 3505733 w 4222563"/>
                      <a:gd name="connsiteY2" fmla="*/ 1601578 h 1432021"/>
                      <a:gd name="connsiteX3" fmla="*/ 2902016 w 4222563"/>
                      <a:gd name="connsiteY3" fmla="*/ 1379907 h 1432021"/>
                      <a:gd name="connsiteX4" fmla="*/ 1626044 w 4222563"/>
                      <a:gd name="connsiteY4" fmla="*/ 1412854 h 1432021"/>
                      <a:gd name="connsiteX5" fmla="*/ 1031811 w 4222563"/>
                      <a:gd name="connsiteY5" fmla="*/ 100663 h 1432021"/>
                      <a:gd name="connsiteX6" fmla="*/ 2434040 w 4222563"/>
                      <a:gd name="connsiteY6" fmla="*/ 8415 h 1432021"/>
                      <a:gd name="connsiteX7" fmla="*/ 3577774 w 4222563"/>
                      <a:gd name="connsiteY7" fmla="*/ 1231107 h 1432021"/>
                      <a:gd name="connsiteX8" fmla="*/ 4067271 w 4222563"/>
                      <a:gd name="connsiteY8" fmla="*/ 1617239 h 1432021"/>
                      <a:gd name="connsiteX9" fmla="*/ 4519114 w 4222563"/>
                      <a:gd name="connsiteY9" fmla="*/ 1973669 h 1432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2563" h="1432021" extrusionOk="0">
                        <a:moveTo>
                          <a:pt x="4519114" y="1973669"/>
                        </a:moveTo>
                        <a:cubicBezTo>
                          <a:pt x="4390834" y="1943943"/>
                          <a:pt x="4128093" y="1772765"/>
                          <a:pt x="3996252" y="1781686"/>
                        </a:cubicBezTo>
                        <a:cubicBezTo>
                          <a:pt x="3864411" y="1790606"/>
                          <a:pt x="3681909" y="1652915"/>
                          <a:pt x="3505733" y="1601578"/>
                        </a:cubicBezTo>
                        <a:cubicBezTo>
                          <a:pt x="3329557" y="1550241"/>
                          <a:pt x="3089712" y="1425408"/>
                          <a:pt x="2902016" y="1379907"/>
                        </a:cubicBezTo>
                        <a:cubicBezTo>
                          <a:pt x="2442702" y="1546801"/>
                          <a:pt x="2052563" y="1555301"/>
                          <a:pt x="1626044" y="1412854"/>
                        </a:cubicBezTo>
                        <a:cubicBezTo>
                          <a:pt x="-244163" y="1191139"/>
                          <a:pt x="-567725" y="312392"/>
                          <a:pt x="1031811" y="100663"/>
                        </a:cubicBezTo>
                        <a:cubicBezTo>
                          <a:pt x="1398617" y="-20337"/>
                          <a:pt x="2024008" y="-138721"/>
                          <a:pt x="2434040" y="8415"/>
                        </a:cubicBezTo>
                        <a:cubicBezTo>
                          <a:pt x="4001655" y="237291"/>
                          <a:pt x="4945213" y="839815"/>
                          <a:pt x="3577774" y="1231107"/>
                        </a:cubicBezTo>
                        <a:cubicBezTo>
                          <a:pt x="3816536" y="1382522"/>
                          <a:pt x="3931345" y="1527495"/>
                          <a:pt x="4067271" y="1617239"/>
                        </a:cubicBezTo>
                        <a:cubicBezTo>
                          <a:pt x="4203197" y="1706983"/>
                          <a:pt x="4418397" y="1907874"/>
                          <a:pt x="4519114" y="19736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plastics, tins and cans must be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  <a:r>
              <a:rPr lang="en-GB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</a:t>
            </a:r>
            <a:r>
              <a:rPr lang="en-GB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en-GB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going in the bin.</a:t>
            </a:r>
          </a:p>
          <a:p>
            <a:pPr lvl="0" algn="ctr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Not all types of plastic lids are allowed so check carefully for what we can accept.</a:t>
            </a:r>
          </a:p>
        </p:txBody>
      </p:sp>
    </p:spTree>
    <p:extLst>
      <p:ext uri="{BB962C8B-B14F-4D97-AF65-F5344CB8AC3E}">
        <p14:creationId xmlns:p14="http://schemas.microsoft.com/office/powerpoint/2010/main" val="6851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00001_TF89715846_Win32" id="{177740AA-476E-4963-B76B-69792FD13AB1}" vid="{F281BEA1-F399-41FF-8B72-A0A01987F8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d8b874e-dfb2-48d0-a400-376ea3f91748}" enabled="0" method="" siteId="{3d8b874e-dfb2-48d0-a400-376ea3f9174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15133</TotalTime>
  <Words>1636</Words>
  <Application>Microsoft Office PowerPoint</Application>
  <PresentationFormat>Widescreen</PresentationFormat>
  <Paragraphs>216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Avenir Next LT Pro</vt:lpstr>
      <vt:lpstr>Avenir Next LT Pro Light</vt:lpstr>
      <vt:lpstr>AvenirNext LT Pro Medium</vt:lpstr>
      <vt:lpstr>Bernard MT Condensed</vt:lpstr>
      <vt:lpstr>Bradley Hand ITC</vt:lpstr>
      <vt:lpstr>Calibri</vt:lpstr>
      <vt:lpstr>Calibri Light</vt:lpstr>
      <vt:lpstr>Century Gothic</vt:lpstr>
      <vt:lpstr>Chiller</vt:lpstr>
      <vt:lpstr>Goudy Stout</vt:lpstr>
      <vt:lpstr>OCR A Extended</vt:lpstr>
      <vt:lpstr>Posterama</vt:lpstr>
      <vt:lpstr>Rockwell Condensed</vt:lpstr>
      <vt:lpstr>Office Theme</vt:lpstr>
      <vt:lpstr>1_Office Theme</vt:lpstr>
      <vt:lpstr>RECYCLE RIGHT</vt:lpstr>
      <vt:lpstr>PowerPoint Presentation</vt:lpstr>
      <vt:lpstr>PowerPoint Presentation</vt:lpstr>
      <vt:lpstr>JAPAN In 1031 AD the first evidence of recycling was recorded. Documents were shredded and remade into new sheets of paper to be sold as new paper.</vt:lpstr>
      <vt:lpstr>PowerPoint Presentation</vt:lpstr>
      <vt:lpstr>PowerPoint Presentation</vt:lpstr>
      <vt:lpstr>What can go in Recycling?</vt:lpstr>
      <vt:lpstr>What can go in Recycling?</vt:lpstr>
      <vt:lpstr>What can go in Recycling?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go in your GLASS bin?</vt:lpstr>
      <vt:lpstr>PowerPoint Presentation</vt:lpstr>
      <vt:lpstr>PowerPoint Presentation</vt:lpstr>
      <vt:lpstr>PowerPoint Presentation</vt:lpstr>
      <vt:lpstr>What can go in Garden waste?</vt:lpstr>
      <vt:lpstr>PowerPoint Presentation</vt:lpstr>
      <vt:lpstr>PowerPoint Presentation</vt:lpstr>
      <vt:lpstr>PowerPoint Presentation</vt:lpstr>
      <vt:lpstr>PowerPoint Presentation</vt:lpstr>
      <vt:lpstr>Fancy a TOUR of the mrf?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Wilkinson</dc:creator>
  <cp:lastModifiedBy>Genevieve Taylor</cp:lastModifiedBy>
  <cp:revision>135</cp:revision>
  <dcterms:created xsi:type="dcterms:W3CDTF">2023-07-18T07:13:24Z</dcterms:created>
  <dcterms:modified xsi:type="dcterms:W3CDTF">2025-01-14T09:23:02Z</dcterms:modified>
</cp:coreProperties>
</file>